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25"/>
  </p:notesMasterIdLst>
  <p:sldIdLst>
    <p:sldId id="277" r:id="rId2"/>
    <p:sldId id="332" r:id="rId3"/>
    <p:sldId id="257" r:id="rId4"/>
    <p:sldId id="315" r:id="rId5"/>
    <p:sldId id="330" r:id="rId6"/>
    <p:sldId id="329" r:id="rId7"/>
    <p:sldId id="316" r:id="rId8"/>
    <p:sldId id="317" r:id="rId9"/>
    <p:sldId id="320" r:id="rId10"/>
    <p:sldId id="321" r:id="rId11"/>
    <p:sldId id="322" r:id="rId12"/>
    <p:sldId id="324" r:id="rId13"/>
    <p:sldId id="314" r:id="rId14"/>
    <p:sldId id="304" r:id="rId15"/>
    <p:sldId id="323" r:id="rId16"/>
    <p:sldId id="328" r:id="rId17"/>
    <p:sldId id="325" r:id="rId18"/>
    <p:sldId id="326" r:id="rId19"/>
    <p:sldId id="327" r:id="rId20"/>
    <p:sldId id="331" r:id="rId21"/>
    <p:sldId id="313" r:id="rId22"/>
    <p:sldId id="294" r:id="rId23"/>
    <p:sldId id="282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1" userDrawn="1">
          <p15:clr>
            <a:srgbClr val="A4A3A4"/>
          </p15:clr>
        </p15:guide>
        <p15:guide id="2" pos="7299" userDrawn="1">
          <p15:clr>
            <a:srgbClr val="A4A3A4"/>
          </p15:clr>
        </p15:guide>
        <p15:guide id="3" pos="3840" userDrawn="1">
          <p15:clr>
            <a:srgbClr val="A4A3A4"/>
          </p15:clr>
        </p15:guide>
        <p15:guide id="4" orient="horz" pos="380" userDrawn="1">
          <p15:clr>
            <a:srgbClr val="A4A3A4"/>
          </p15:clr>
        </p15:guide>
        <p15:guide id="5" orient="horz" pos="3929" userDrawn="1">
          <p15:clr>
            <a:srgbClr val="A4A3A4"/>
          </p15:clr>
        </p15:guide>
        <p15:guide id="6" orient="horz" pos="217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6001C"/>
    <a:srgbClr val="3974A9"/>
    <a:srgbClr val="41B2C1"/>
    <a:srgbClr val="10B5BF"/>
    <a:srgbClr val="ED7843"/>
    <a:srgbClr val="A6A6A6"/>
    <a:srgbClr val="000F46"/>
    <a:srgbClr val="1F1C3A"/>
    <a:srgbClr val="28253A"/>
    <a:srgbClr val="020A3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885"/>
    <p:restoredTop sz="94694"/>
  </p:normalViewPr>
  <p:slideViewPr>
    <p:cSldViewPr snapToGrid="0" showGuides="1">
      <p:cViewPr varScale="1">
        <p:scale>
          <a:sx n="80" d="100"/>
          <a:sy n="80" d="100"/>
        </p:scale>
        <p:origin x="974" y="58"/>
      </p:cViewPr>
      <p:guideLst>
        <p:guide pos="381"/>
        <p:guide pos="7299"/>
        <p:guide pos="3840"/>
        <p:guide orient="horz" pos="380"/>
        <p:guide orient="horz" pos="3929"/>
        <p:guide orient="horz" pos="217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7049C25-ADA0-4DBA-B53E-BDBEFFCDA2B1}" type="doc">
      <dgm:prSet loTypeId="urn:microsoft.com/office/officeart/2005/8/layout/cycle1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08A40B6-C4D0-486D-A8F1-98BB61E2FCF9}">
      <dgm:prSet phldrT="[Text]"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1) Interview &amp; Identify Data</a:t>
          </a:r>
        </a:p>
      </dgm:t>
    </dgm:pt>
    <dgm:pt modelId="{0A420DAC-1626-4247-A3EF-E724543A74F8}" type="parTrans" cxnId="{052EA801-CDF3-40DD-BA89-7F284EA08530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F1885B80-F366-4B3C-ABF9-4207245C4EAF}" type="sibTrans" cxnId="{052EA801-CDF3-40DD-BA89-7F284EA08530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F8DF44E7-7421-4E2B-8ABA-841179419C27}">
      <dgm:prSet phldrT="[Text]"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2) Plan the BI Solution</a:t>
          </a:r>
        </a:p>
      </dgm:t>
    </dgm:pt>
    <dgm:pt modelId="{DB485EEA-371C-4C62-A5AB-DB1DB5F5EF43}" type="parTrans" cxnId="{CEA9404F-FC61-42DB-9633-6264A2A00955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B9B35DBC-447B-4896-8A03-FC6493740393}" type="sibTrans" cxnId="{CEA9404F-FC61-42DB-9633-6264A2A00955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BE90338E-DA23-42E6-9E98-C4EF546C4C12}">
      <dgm:prSet phldrT="[Text]"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3) Create a Data Warehouse</a:t>
          </a:r>
        </a:p>
      </dgm:t>
    </dgm:pt>
    <dgm:pt modelId="{4F39F492-94DA-4129-B229-8AA320C5D25D}" type="parTrans" cxnId="{0166FA72-F617-4A7A-A3FD-4775DCEB3145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DBC194F4-DDC5-4A73-8D45-5F445D19B0AD}" type="sibTrans" cxnId="{0166FA72-F617-4A7A-A3FD-4775DCEB3145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A162D813-D999-48D8-9024-150F0C365DE2}">
      <dgm:prSet phldrT="[Text]"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4) Create an ETL Process</a:t>
          </a:r>
        </a:p>
      </dgm:t>
    </dgm:pt>
    <dgm:pt modelId="{4664F1AB-4CBB-4ED2-84CC-F4D2BB4EF757}" type="parTrans" cxnId="{85AA0438-124D-401E-AA79-B68568800122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406908EF-6D49-4F18-A098-7524673F7D62}" type="sibTrans" cxnId="{85AA0438-124D-401E-AA79-B68568800122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8E23BC97-429C-4498-9A10-F2A9E1ED4CBC}">
      <dgm:prSet phldrT="[Text]"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5) Create Semantic Model</a:t>
          </a:r>
        </a:p>
      </dgm:t>
    </dgm:pt>
    <dgm:pt modelId="{A41FB0A6-5DD1-4007-949F-06FA57F70088}" type="parTrans" cxnId="{6AFE952D-7AF7-4247-85A9-9FA8E91FD87C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309AB2C2-6364-44CA-8EB7-30D4D70838BD}" type="sibTrans" cxnId="{6AFE952D-7AF7-4247-85A9-9FA8E91FD87C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D367603D-1241-44DE-A1A5-B39E08B6D6F2}">
      <dgm:prSet phldrT="[Text]"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6) Create Reports</a:t>
          </a:r>
        </a:p>
      </dgm:t>
    </dgm:pt>
    <dgm:pt modelId="{C2D7D418-EBD8-4765-934C-EA206F83AA17}" type="parTrans" cxnId="{79F976C9-009A-4B88-B149-F2A6170CD06F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4C6111C1-D768-4CD3-833C-000AC62AFCFF}" type="sibTrans" cxnId="{79F976C9-009A-4B88-B149-F2A6170CD06F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76588474-F94E-4CCF-A3F2-6326D16002F2}">
      <dgm:prSet phldrT="[Text]"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7) Test &amp; Tune</a:t>
          </a:r>
        </a:p>
      </dgm:t>
    </dgm:pt>
    <dgm:pt modelId="{D6C0535F-E1B0-43A5-9DA2-2EE5934DC161}" type="parTrans" cxnId="{31B68D79-C923-4DFE-87AE-C956EDE5484C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814AA146-0901-4675-9C81-0D2C08BD050B}" type="sibTrans" cxnId="{31B68D79-C923-4DFE-87AE-C956EDE5484C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27B4544C-D9A5-485E-A760-282671F209AD}">
      <dgm:prSet phldrT="[Text]"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8) Release</a:t>
          </a:r>
        </a:p>
      </dgm:t>
    </dgm:pt>
    <dgm:pt modelId="{84044B47-CECD-4962-9144-C1D3B2140406}" type="parTrans" cxnId="{D3F0BBBB-3805-4DCC-BBF1-1835EECDA01A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FC3B27AE-EA0A-45F1-89EB-0678EDC63D2C}" type="sibTrans" cxnId="{D3F0BBBB-3805-4DCC-BBF1-1835EECDA01A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ABA8CE85-BED7-44DA-8479-5E9FF1D6044D}" type="pres">
      <dgm:prSet presAssocID="{97049C25-ADA0-4DBA-B53E-BDBEFFCDA2B1}" presName="cycle" presStyleCnt="0">
        <dgm:presLayoutVars>
          <dgm:dir/>
          <dgm:resizeHandles val="exact"/>
        </dgm:presLayoutVars>
      </dgm:prSet>
      <dgm:spPr/>
    </dgm:pt>
    <dgm:pt modelId="{108680C1-DE2A-48CF-BBB1-144D767D19EB}" type="pres">
      <dgm:prSet presAssocID="{B08A40B6-C4D0-486D-A8F1-98BB61E2FCF9}" presName="dummy" presStyleCnt="0"/>
      <dgm:spPr/>
    </dgm:pt>
    <dgm:pt modelId="{534804FA-EFAD-4AEA-90A8-062429618517}" type="pres">
      <dgm:prSet presAssocID="{B08A40B6-C4D0-486D-A8F1-98BB61E2FCF9}" presName="node" presStyleLbl="revTx" presStyleIdx="0" presStyleCnt="8">
        <dgm:presLayoutVars>
          <dgm:bulletEnabled val="1"/>
        </dgm:presLayoutVars>
      </dgm:prSet>
      <dgm:spPr/>
    </dgm:pt>
    <dgm:pt modelId="{F22EB003-A56A-4717-A081-89FB51110296}" type="pres">
      <dgm:prSet presAssocID="{F1885B80-F366-4B3C-ABF9-4207245C4EAF}" presName="sibTrans" presStyleLbl="node1" presStyleIdx="0" presStyleCnt="8"/>
      <dgm:spPr/>
    </dgm:pt>
    <dgm:pt modelId="{32CFA94F-60A4-41DB-BCD8-6A759F5F271C}" type="pres">
      <dgm:prSet presAssocID="{F8DF44E7-7421-4E2B-8ABA-841179419C27}" presName="dummy" presStyleCnt="0"/>
      <dgm:spPr/>
    </dgm:pt>
    <dgm:pt modelId="{A30B51DF-0BA9-45CA-8FCC-17ADD1E63808}" type="pres">
      <dgm:prSet presAssocID="{F8DF44E7-7421-4E2B-8ABA-841179419C27}" presName="node" presStyleLbl="revTx" presStyleIdx="1" presStyleCnt="8">
        <dgm:presLayoutVars>
          <dgm:bulletEnabled val="1"/>
        </dgm:presLayoutVars>
      </dgm:prSet>
      <dgm:spPr/>
    </dgm:pt>
    <dgm:pt modelId="{8485DB1C-9D83-47BC-9D96-6AB0EB306311}" type="pres">
      <dgm:prSet presAssocID="{B9B35DBC-447B-4896-8A03-FC6493740393}" presName="sibTrans" presStyleLbl="node1" presStyleIdx="1" presStyleCnt="8"/>
      <dgm:spPr/>
    </dgm:pt>
    <dgm:pt modelId="{9CF5E396-77BA-42C9-AC3D-9EDB460880A4}" type="pres">
      <dgm:prSet presAssocID="{BE90338E-DA23-42E6-9E98-C4EF546C4C12}" presName="dummy" presStyleCnt="0"/>
      <dgm:spPr/>
    </dgm:pt>
    <dgm:pt modelId="{DAE87C67-5B96-4BC7-8A3B-826873A31089}" type="pres">
      <dgm:prSet presAssocID="{BE90338E-DA23-42E6-9E98-C4EF546C4C12}" presName="node" presStyleLbl="revTx" presStyleIdx="2" presStyleCnt="8">
        <dgm:presLayoutVars>
          <dgm:bulletEnabled val="1"/>
        </dgm:presLayoutVars>
      </dgm:prSet>
      <dgm:spPr/>
    </dgm:pt>
    <dgm:pt modelId="{B34F0DA7-F8A7-414E-A929-F10FA471F5D0}" type="pres">
      <dgm:prSet presAssocID="{DBC194F4-DDC5-4A73-8D45-5F445D19B0AD}" presName="sibTrans" presStyleLbl="node1" presStyleIdx="2" presStyleCnt="8"/>
      <dgm:spPr/>
    </dgm:pt>
    <dgm:pt modelId="{2019B481-C00E-423E-9A9B-798843D90EF2}" type="pres">
      <dgm:prSet presAssocID="{A162D813-D999-48D8-9024-150F0C365DE2}" presName="dummy" presStyleCnt="0"/>
      <dgm:spPr/>
    </dgm:pt>
    <dgm:pt modelId="{7883A0A2-3402-45EB-9DC0-7F0528DF7B2B}" type="pres">
      <dgm:prSet presAssocID="{A162D813-D999-48D8-9024-150F0C365DE2}" presName="node" presStyleLbl="revTx" presStyleIdx="3" presStyleCnt="8">
        <dgm:presLayoutVars>
          <dgm:bulletEnabled val="1"/>
        </dgm:presLayoutVars>
      </dgm:prSet>
      <dgm:spPr/>
    </dgm:pt>
    <dgm:pt modelId="{D709123E-AD1B-4E3C-A644-89696EAAC4C5}" type="pres">
      <dgm:prSet presAssocID="{406908EF-6D49-4F18-A098-7524673F7D62}" presName="sibTrans" presStyleLbl="node1" presStyleIdx="3" presStyleCnt="8"/>
      <dgm:spPr/>
    </dgm:pt>
    <dgm:pt modelId="{B36BB658-F166-449D-A496-2488348D1271}" type="pres">
      <dgm:prSet presAssocID="{8E23BC97-429C-4498-9A10-F2A9E1ED4CBC}" presName="dummy" presStyleCnt="0"/>
      <dgm:spPr/>
    </dgm:pt>
    <dgm:pt modelId="{96B8F01C-DA9B-4F22-965E-AB0BE3E5A810}" type="pres">
      <dgm:prSet presAssocID="{8E23BC97-429C-4498-9A10-F2A9E1ED4CBC}" presName="node" presStyleLbl="revTx" presStyleIdx="4" presStyleCnt="8">
        <dgm:presLayoutVars>
          <dgm:bulletEnabled val="1"/>
        </dgm:presLayoutVars>
      </dgm:prSet>
      <dgm:spPr/>
    </dgm:pt>
    <dgm:pt modelId="{CC8B64D0-745C-4368-93D9-5317E8D0FA3E}" type="pres">
      <dgm:prSet presAssocID="{309AB2C2-6364-44CA-8EB7-30D4D70838BD}" presName="sibTrans" presStyleLbl="node1" presStyleIdx="4" presStyleCnt="8"/>
      <dgm:spPr/>
    </dgm:pt>
    <dgm:pt modelId="{D7631F7F-B00C-4407-B398-726D582C1856}" type="pres">
      <dgm:prSet presAssocID="{D367603D-1241-44DE-A1A5-B39E08B6D6F2}" presName="dummy" presStyleCnt="0"/>
      <dgm:spPr/>
    </dgm:pt>
    <dgm:pt modelId="{63CFE348-60EB-4C4F-9960-C3D7B0EDF7F4}" type="pres">
      <dgm:prSet presAssocID="{D367603D-1241-44DE-A1A5-B39E08B6D6F2}" presName="node" presStyleLbl="revTx" presStyleIdx="5" presStyleCnt="8">
        <dgm:presLayoutVars>
          <dgm:bulletEnabled val="1"/>
        </dgm:presLayoutVars>
      </dgm:prSet>
      <dgm:spPr/>
    </dgm:pt>
    <dgm:pt modelId="{CFBC2254-7E6F-42D6-A507-349D73A8FEF6}" type="pres">
      <dgm:prSet presAssocID="{4C6111C1-D768-4CD3-833C-000AC62AFCFF}" presName="sibTrans" presStyleLbl="node1" presStyleIdx="5" presStyleCnt="8"/>
      <dgm:spPr/>
    </dgm:pt>
    <dgm:pt modelId="{59974FDA-2198-403B-BCCD-61D5673EB13B}" type="pres">
      <dgm:prSet presAssocID="{76588474-F94E-4CCF-A3F2-6326D16002F2}" presName="dummy" presStyleCnt="0"/>
      <dgm:spPr/>
    </dgm:pt>
    <dgm:pt modelId="{8FD76737-2285-48C3-9EB4-0B7C3FCC9E3B}" type="pres">
      <dgm:prSet presAssocID="{76588474-F94E-4CCF-A3F2-6326D16002F2}" presName="node" presStyleLbl="revTx" presStyleIdx="6" presStyleCnt="8">
        <dgm:presLayoutVars>
          <dgm:bulletEnabled val="1"/>
        </dgm:presLayoutVars>
      </dgm:prSet>
      <dgm:spPr/>
    </dgm:pt>
    <dgm:pt modelId="{36EE4B11-5D00-4F8E-96C8-62C91A16A6B6}" type="pres">
      <dgm:prSet presAssocID="{814AA146-0901-4675-9C81-0D2C08BD050B}" presName="sibTrans" presStyleLbl="node1" presStyleIdx="6" presStyleCnt="8"/>
      <dgm:spPr/>
    </dgm:pt>
    <dgm:pt modelId="{8507B064-D5DB-4DD0-8783-7D48A2B10E13}" type="pres">
      <dgm:prSet presAssocID="{27B4544C-D9A5-485E-A760-282671F209AD}" presName="dummy" presStyleCnt="0"/>
      <dgm:spPr/>
    </dgm:pt>
    <dgm:pt modelId="{D26DCE1D-3588-4B4A-B7FB-5460C9B54D6B}" type="pres">
      <dgm:prSet presAssocID="{27B4544C-D9A5-485E-A760-282671F209AD}" presName="node" presStyleLbl="revTx" presStyleIdx="7" presStyleCnt="8">
        <dgm:presLayoutVars>
          <dgm:bulletEnabled val="1"/>
        </dgm:presLayoutVars>
      </dgm:prSet>
      <dgm:spPr/>
    </dgm:pt>
    <dgm:pt modelId="{F6D12457-F34F-439C-81C7-353D9AC45067}" type="pres">
      <dgm:prSet presAssocID="{FC3B27AE-EA0A-45F1-89EB-0678EDC63D2C}" presName="sibTrans" presStyleLbl="node1" presStyleIdx="7" presStyleCnt="8"/>
      <dgm:spPr/>
    </dgm:pt>
  </dgm:ptLst>
  <dgm:cxnLst>
    <dgm:cxn modelId="{052EA801-CDF3-40DD-BA89-7F284EA08530}" srcId="{97049C25-ADA0-4DBA-B53E-BDBEFFCDA2B1}" destId="{B08A40B6-C4D0-486D-A8F1-98BB61E2FCF9}" srcOrd="0" destOrd="0" parTransId="{0A420DAC-1626-4247-A3EF-E724543A74F8}" sibTransId="{F1885B80-F366-4B3C-ABF9-4207245C4EAF}"/>
    <dgm:cxn modelId="{A816F40C-4B79-4F1F-B8B8-1E38EF9122DC}" type="presOf" srcId="{F1885B80-F366-4B3C-ABF9-4207245C4EAF}" destId="{F22EB003-A56A-4717-A081-89FB51110296}" srcOrd="0" destOrd="0" presId="urn:microsoft.com/office/officeart/2005/8/layout/cycle1"/>
    <dgm:cxn modelId="{EED9190D-6D8F-41E8-BD60-B0AB6F377783}" type="presOf" srcId="{D367603D-1241-44DE-A1A5-B39E08B6D6F2}" destId="{63CFE348-60EB-4C4F-9960-C3D7B0EDF7F4}" srcOrd="0" destOrd="0" presId="urn:microsoft.com/office/officeart/2005/8/layout/cycle1"/>
    <dgm:cxn modelId="{E9D46117-C9A5-4A31-AF0E-5C77E3DF0518}" type="presOf" srcId="{A162D813-D999-48D8-9024-150F0C365DE2}" destId="{7883A0A2-3402-45EB-9DC0-7F0528DF7B2B}" srcOrd="0" destOrd="0" presId="urn:microsoft.com/office/officeart/2005/8/layout/cycle1"/>
    <dgm:cxn modelId="{EA0FA318-EA54-4201-A768-9EC9233B3D95}" type="presOf" srcId="{76588474-F94E-4CCF-A3F2-6326D16002F2}" destId="{8FD76737-2285-48C3-9EB4-0B7C3FCC9E3B}" srcOrd="0" destOrd="0" presId="urn:microsoft.com/office/officeart/2005/8/layout/cycle1"/>
    <dgm:cxn modelId="{28CA5627-97C8-4133-AB92-BF9B3F0B1856}" type="presOf" srcId="{97049C25-ADA0-4DBA-B53E-BDBEFFCDA2B1}" destId="{ABA8CE85-BED7-44DA-8479-5E9FF1D6044D}" srcOrd="0" destOrd="0" presId="urn:microsoft.com/office/officeart/2005/8/layout/cycle1"/>
    <dgm:cxn modelId="{6AFE952D-7AF7-4247-85A9-9FA8E91FD87C}" srcId="{97049C25-ADA0-4DBA-B53E-BDBEFFCDA2B1}" destId="{8E23BC97-429C-4498-9A10-F2A9E1ED4CBC}" srcOrd="4" destOrd="0" parTransId="{A41FB0A6-5DD1-4007-949F-06FA57F70088}" sibTransId="{309AB2C2-6364-44CA-8EB7-30D4D70838BD}"/>
    <dgm:cxn modelId="{85AA0438-124D-401E-AA79-B68568800122}" srcId="{97049C25-ADA0-4DBA-B53E-BDBEFFCDA2B1}" destId="{A162D813-D999-48D8-9024-150F0C365DE2}" srcOrd="3" destOrd="0" parTransId="{4664F1AB-4CBB-4ED2-84CC-F4D2BB4EF757}" sibTransId="{406908EF-6D49-4F18-A098-7524673F7D62}"/>
    <dgm:cxn modelId="{D346DD38-795D-4D3D-AF7E-7E544EA09AEB}" type="presOf" srcId="{406908EF-6D49-4F18-A098-7524673F7D62}" destId="{D709123E-AD1B-4E3C-A644-89696EAAC4C5}" srcOrd="0" destOrd="0" presId="urn:microsoft.com/office/officeart/2005/8/layout/cycle1"/>
    <dgm:cxn modelId="{14395663-D5A9-4C70-A29F-C02C01A01354}" type="presOf" srcId="{B9B35DBC-447B-4896-8A03-FC6493740393}" destId="{8485DB1C-9D83-47BC-9D96-6AB0EB306311}" srcOrd="0" destOrd="0" presId="urn:microsoft.com/office/officeart/2005/8/layout/cycle1"/>
    <dgm:cxn modelId="{862FE767-DF34-4AA0-A01A-2B1F1C428585}" type="presOf" srcId="{DBC194F4-DDC5-4A73-8D45-5F445D19B0AD}" destId="{B34F0DA7-F8A7-414E-A929-F10FA471F5D0}" srcOrd="0" destOrd="0" presId="urn:microsoft.com/office/officeart/2005/8/layout/cycle1"/>
    <dgm:cxn modelId="{CEA9404F-FC61-42DB-9633-6264A2A00955}" srcId="{97049C25-ADA0-4DBA-B53E-BDBEFFCDA2B1}" destId="{F8DF44E7-7421-4E2B-8ABA-841179419C27}" srcOrd="1" destOrd="0" parTransId="{DB485EEA-371C-4C62-A5AB-DB1DB5F5EF43}" sibTransId="{B9B35DBC-447B-4896-8A03-FC6493740393}"/>
    <dgm:cxn modelId="{0166FA72-F617-4A7A-A3FD-4775DCEB3145}" srcId="{97049C25-ADA0-4DBA-B53E-BDBEFFCDA2B1}" destId="{BE90338E-DA23-42E6-9E98-C4EF546C4C12}" srcOrd="2" destOrd="0" parTransId="{4F39F492-94DA-4129-B229-8AA320C5D25D}" sibTransId="{DBC194F4-DDC5-4A73-8D45-5F445D19B0AD}"/>
    <dgm:cxn modelId="{B4D4FC72-7EDD-482C-B851-9A87EFDFFCE7}" type="presOf" srcId="{814AA146-0901-4675-9C81-0D2C08BD050B}" destId="{36EE4B11-5D00-4F8E-96C8-62C91A16A6B6}" srcOrd="0" destOrd="0" presId="urn:microsoft.com/office/officeart/2005/8/layout/cycle1"/>
    <dgm:cxn modelId="{3BCCF954-2224-42C8-AE91-34AE75A95F42}" type="presOf" srcId="{8E23BC97-429C-4498-9A10-F2A9E1ED4CBC}" destId="{96B8F01C-DA9B-4F22-965E-AB0BE3E5A810}" srcOrd="0" destOrd="0" presId="urn:microsoft.com/office/officeart/2005/8/layout/cycle1"/>
    <dgm:cxn modelId="{31B68D79-C923-4DFE-87AE-C956EDE5484C}" srcId="{97049C25-ADA0-4DBA-B53E-BDBEFFCDA2B1}" destId="{76588474-F94E-4CCF-A3F2-6326D16002F2}" srcOrd="6" destOrd="0" parTransId="{D6C0535F-E1B0-43A5-9DA2-2EE5934DC161}" sibTransId="{814AA146-0901-4675-9C81-0D2C08BD050B}"/>
    <dgm:cxn modelId="{914F0E83-57E4-46FD-B511-13C2DD5552FA}" type="presOf" srcId="{F8DF44E7-7421-4E2B-8ABA-841179419C27}" destId="{A30B51DF-0BA9-45CA-8FCC-17ADD1E63808}" srcOrd="0" destOrd="0" presId="urn:microsoft.com/office/officeart/2005/8/layout/cycle1"/>
    <dgm:cxn modelId="{C0E7EB89-A543-45BB-B187-A92D06A0D0A6}" type="presOf" srcId="{B08A40B6-C4D0-486D-A8F1-98BB61E2FCF9}" destId="{534804FA-EFAD-4AEA-90A8-062429618517}" srcOrd="0" destOrd="0" presId="urn:microsoft.com/office/officeart/2005/8/layout/cycle1"/>
    <dgm:cxn modelId="{2F421C97-4862-4664-A86E-1C89886BF1A4}" type="presOf" srcId="{BE90338E-DA23-42E6-9E98-C4EF546C4C12}" destId="{DAE87C67-5B96-4BC7-8A3B-826873A31089}" srcOrd="0" destOrd="0" presId="urn:microsoft.com/office/officeart/2005/8/layout/cycle1"/>
    <dgm:cxn modelId="{0CE74EBA-6DD7-45CD-AFC1-F727D61AC8BD}" type="presOf" srcId="{FC3B27AE-EA0A-45F1-89EB-0678EDC63D2C}" destId="{F6D12457-F34F-439C-81C7-353D9AC45067}" srcOrd="0" destOrd="0" presId="urn:microsoft.com/office/officeart/2005/8/layout/cycle1"/>
    <dgm:cxn modelId="{D3F0BBBB-3805-4DCC-BBF1-1835EECDA01A}" srcId="{97049C25-ADA0-4DBA-B53E-BDBEFFCDA2B1}" destId="{27B4544C-D9A5-485E-A760-282671F209AD}" srcOrd="7" destOrd="0" parTransId="{84044B47-CECD-4962-9144-C1D3B2140406}" sibTransId="{FC3B27AE-EA0A-45F1-89EB-0678EDC63D2C}"/>
    <dgm:cxn modelId="{79F976C9-009A-4B88-B149-F2A6170CD06F}" srcId="{97049C25-ADA0-4DBA-B53E-BDBEFFCDA2B1}" destId="{D367603D-1241-44DE-A1A5-B39E08B6D6F2}" srcOrd="5" destOrd="0" parTransId="{C2D7D418-EBD8-4765-934C-EA206F83AA17}" sibTransId="{4C6111C1-D768-4CD3-833C-000AC62AFCFF}"/>
    <dgm:cxn modelId="{37783FCF-53C7-4FD3-AEF0-37089D0754A3}" type="presOf" srcId="{27B4544C-D9A5-485E-A760-282671F209AD}" destId="{D26DCE1D-3588-4B4A-B7FB-5460C9B54D6B}" srcOrd="0" destOrd="0" presId="urn:microsoft.com/office/officeart/2005/8/layout/cycle1"/>
    <dgm:cxn modelId="{4695D6E6-45F0-4535-A8E2-080A372DB7F6}" type="presOf" srcId="{309AB2C2-6364-44CA-8EB7-30D4D70838BD}" destId="{CC8B64D0-745C-4368-93D9-5317E8D0FA3E}" srcOrd="0" destOrd="0" presId="urn:microsoft.com/office/officeart/2005/8/layout/cycle1"/>
    <dgm:cxn modelId="{2656EDE7-C626-46DA-B887-01A229139D58}" type="presOf" srcId="{4C6111C1-D768-4CD3-833C-000AC62AFCFF}" destId="{CFBC2254-7E6F-42D6-A507-349D73A8FEF6}" srcOrd="0" destOrd="0" presId="urn:microsoft.com/office/officeart/2005/8/layout/cycle1"/>
    <dgm:cxn modelId="{D27D250D-F660-4E67-B902-2F115108A8EE}" type="presParOf" srcId="{ABA8CE85-BED7-44DA-8479-5E9FF1D6044D}" destId="{108680C1-DE2A-48CF-BBB1-144D767D19EB}" srcOrd="0" destOrd="0" presId="urn:microsoft.com/office/officeart/2005/8/layout/cycle1"/>
    <dgm:cxn modelId="{E9AAFD9E-1318-42F9-8007-DA684CFF62BC}" type="presParOf" srcId="{ABA8CE85-BED7-44DA-8479-5E9FF1D6044D}" destId="{534804FA-EFAD-4AEA-90A8-062429618517}" srcOrd="1" destOrd="0" presId="urn:microsoft.com/office/officeart/2005/8/layout/cycle1"/>
    <dgm:cxn modelId="{635FC4CB-BEDC-41E0-AB08-0C614A89F1FB}" type="presParOf" srcId="{ABA8CE85-BED7-44DA-8479-5E9FF1D6044D}" destId="{F22EB003-A56A-4717-A081-89FB51110296}" srcOrd="2" destOrd="0" presId="urn:microsoft.com/office/officeart/2005/8/layout/cycle1"/>
    <dgm:cxn modelId="{B4677061-D747-4CFA-A2B5-4E1F7C2309C3}" type="presParOf" srcId="{ABA8CE85-BED7-44DA-8479-5E9FF1D6044D}" destId="{32CFA94F-60A4-41DB-BCD8-6A759F5F271C}" srcOrd="3" destOrd="0" presId="urn:microsoft.com/office/officeart/2005/8/layout/cycle1"/>
    <dgm:cxn modelId="{F9BB33E9-6331-403C-909C-9B1404285EEB}" type="presParOf" srcId="{ABA8CE85-BED7-44DA-8479-5E9FF1D6044D}" destId="{A30B51DF-0BA9-45CA-8FCC-17ADD1E63808}" srcOrd="4" destOrd="0" presId="urn:microsoft.com/office/officeart/2005/8/layout/cycle1"/>
    <dgm:cxn modelId="{04E08E19-2E4A-48BE-AD7A-6C1D7EB53D0C}" type="presParOf" srcId="{ABA8CE85-BED7-44DA-8479-5E9FF1D6044D}" destId="{8485DB1C-9D83-47BC-9D96-6AB0EB306311}" srcOrd="5" destOrd="0" presId="urn:microsoft.com/office/officeart/2005/8/layout/cycle1"/>
    <dgm:cxn modelId="{925B194A-BC8D-4971-85AA-974BCAAA0349}" type="presParOf" srcId="{ABA8CE85-BED7-44DA-8479-5E9FF1D6044D}" destId="{9CF5E396-77BA-42C9-AC3D-9EDB460880A4}" srcOrd="6" destOrd="0" presId="urn:microsoft.com/office/officeart/2005/8/layout/cycle1"/>
    <dgm:cxn modelId="{2A1A056A-003C-485A-A6E0-D931DEF9C9B9}" type="presParOf" srcId="{ABA8CE85-BED7-44DA-8479-5E9FF1D6044D}" destId="{DAE87C67-5B96-4BC7-8A3B-826873A31089}" srcOrd="7" destOrd="0" presId="urn:microsoft.com/office/officeart/2005/8/layout/cycle1"/>
    <dgm:cxn modelId="{05046E97-E2D5-4ABF-B386-BC30B9E7DAE4}" type="presParOf" srcId="{ABA8CE85-BED7-44DA-8479-5E9FF1D6044D}" destId="{B34F0DA7-F8A7-414E-A929-F10FA471F5D0}" srcOrd="8" destOrd="0" presId="urn:microsoft.com/office/officeart/2005/8/layout/cycle1"/>
    <dgm:cxn modelId="{312BD5F6-67DB-49CE-9F0C-087853BFB626}" type="presParOf" srcId="{ABA8CE85-BED7-44DA-8479-5E9FF1D6044D}" destId="{2019B481-C00E-423E-9A9B-798843D90EF2}" srcOrd="9" destOrd="0" presId="urn:microsoft.com/office/officeart/2005/8/layout/cycle1"/>
    <dgm:cxn modelId="{48498977-D5D6-410E-9280-C7EB7E84BE39}" type="presParOf" srcId="{ABA8CE85-BED7-44DA-8479-5E9FF1D6044D}" destId="{7883A0A2-3402-45EB-9DC0-7F0528DF7B2B}" srcOrd="10" destOrd="0" presId="urn:microsoft.com/office/officeart/2005/8/layout/cycle1"/>
    <dgm:cxn modelId="{FE6C06D9-5D94-4272-9F92-3E76E70CA23A}" type="presParOf" srcId="{ABA8CE85-BED7-44DA-8479-5E9FF1D6044D}" destId="{D709123E-AD1B-4E3C-A644-89696EAAC4C5}" srcOrd="11" destOrd="0" presId="urn:microsoft.com/office/officeart/2005/8/layout/cycle1"/>
    <dgm:cxn modelId="{A20B6B1D-93C2-4DC6-8291-5BA8CB188C98}" type="presParOf" srcId="{ABA8CE85-BED7-44DA-8479-5E9FF1D6044D}" destId="{B36BB658-F166-449D-A496-2488348D1271}" srcOrd="12" destOrd="0" presId="urn:microsoft.com/office/officeart/2005/8/layout/cycle1"/>
    <dgm:cxn modelId="{3242C74D-9DD1-413C-9701-5CC7AB458AC6}" type="presParOf" srcId="{ABA8CE85-BED7-44DA-8479-5E9FF1D6044D}" destId="{96B8F01C-DA9B-4F22-965E-AB0BE3E5A810}" srcOrd="13" destOrd="0" presId="urn:microsoft.com/office/officeart/2005/8/layout/cycle1"/>
    <dgm:cxn modelId="{1813E358-48AE-450F-B412-BDC82A1AF0ED}" type="presParOf" srcId="{ABA8CE85-BED7-44DA-8479-5E9FF1D6044D}" destId="{CC8B64D0-745C-4368-93D9-5317E8D0FA3E}" srcOrd="14" destOrd="0" presId="urn:microsoft.com/office/officeart/2005/8/layout/cycle1"/>
    <dgm:cxn modelId="{4A47D729-7349-4A84-8623-2D53CBF8CD8C}" type="presParOf" srcId="{ABA8CE85-BED7-44DA-8479-5E9FF1D6044D}" destId="{D7631F7F-B00C-4407-B398-726D582C1856}" srcOrd="15" destOrd="0" presId="urn:microsoft.com/office/officeart/2005/8/layout/cycle1"/>
    <dgm:cxn modelId="{13E0AB65-C665-4DBD-BEE3-FB2E83CC039C}" type="presParOf" srcId="{ABA8CE85-BED7-44DA-8479-5E9FF1D6044D}" destId="{63CFE348-60EB-4C4F-9960-C3D7B0EDF7F4}" srcOrd="16" destOrd="0" presId="urn:microsoft.com/office/officeart/2005/8/layout/cycle1"/>
    <dgm:cxn modelId="{5180DA6A-EBC9-47FC-99A0-73F53D5EEAE9}" type="presParOf" srcId="{ABA8CE85-BED7-44DA-8479-5E9FF1D6044D}" destId="{CFBC2254-7E6F-42D6-A507-349D73A8FEF6}" srcOrd="17" destOrd="0" presId="urn:microsoft.com/office/officeart/2005/8/layout/cycle1"/>
    <dgm:cxn modelId="{28C63F83-147F-4D0C-B1C4-80C17D576EBF}" type="presParOf" srcId="{ABA8CE85-BED7-44DA-8479-5E9FF1D6044D}" destId="{59974FDA-2198-403B-BCCD-61D5673EB13B}" srcOrd="18" destOrd="0" presId="urn:microsoft.com/office/officeart/2005/8/layout/cycle1"/>
    <dgm:cxn modelId="{B638411B-F283-4D6D-9367-E3E240CB460C}" type="presParOf" srcId="{ABA8CE85-BED7-44DA-8479-5E9FF1D6044D}" destId="{8FD76737-2285-48C3-9EB4-0B7C3FCC9E3B}" srcOrd="19" destOrd="0" presId="urn:microsoft.com/office/officeart/2005/8/layout/cycle1"/>
    <dgm:cxn modelId="{73D80A8F-3CC6-49DD-BEFB-C646E4ADCF37}" type="presParOf" srcId="{ABA8CE85-BED7-44DA-8479-5E9FF1D6044D}" destId="{36EE4B11-5D00-4F8E-96C8-62C91A16A6B6}" srcOrd="20" destOrd="0" presId="urn:microsoft.com/office/officeart/2005/8/layout/cycle1"/>
    <dgm:cxn modelId="{7DDFC81B-DDE7-4BB1-802D-5481B0DE8DC4}" type="presParOf" srcId="{ABA8CE85-BED7-44DA-8479-5E9FF1D6044D}" destId="{8507B064-D5DB-4DD0-8783-7D48A2B10E13}" srcOrd="21" destOrd="0" presId="urn:microsoft.com/office/officeart/2005/8/layout/cycle1"/>
    <dgm:cxn modelId="{6F054EF1-2EC9-4481-B322-0AC4FADC2A3C}" type="presParOf" srcId="{ABA8CE85-BED7-44DA-8479-5E9FF1D6044D}" destId="{D26DCE1D-3588-4B4A-B7FB-5460C9B54D6B}" srcOrd="22" destOrd="0" presId="urn:microsoft.com/office/officeart/2005/8/layout/cycle1"/>
    <dgm:cxn modelId="{B4C02949-8F92-412C-92DC-392CF87B5130}" type="presParOf" srcId="{ABA8CE85-BED7-44DA-8479-5E9FF1D6044D}" destId="{F6D12457-F34F-439C-81C7-353D9AC45067}" srcOrd="23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34804FA-EFAD-4AEA-90A8-062429618517}">
      <dsp:nvSpPr>
        <dsp:cNvPr id="0" name=""/>
        <dsp:cNvSpPr/>
      </dsp:nvSpPr>
      <dsp:spPr>
        <a:xfrm>
          <a:off x="4294255" y="2466"/>
          <a:ext cx="854153" cy="8541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solidFill>
                <a:schemeClr val="bg1"/>
              </a:solidFill>
            </a:rPr>
            <a:t>1) Interview &amp; Identify Data</a:t>
          </a:r>
        </a:p>
      </dsp:txBody>
      <dsp:txXfrm>
        <a:off x="4294255" y="2466"/>
        <a:ext cx="854153" cy="854153"/>
      </dsp:txXfrm>
    </dsp:sp>
    <dsp:sp modelId="{F22EB003-A56A-4717-A081-89FB51110296}">
      <dsp:nvSpPr>
        <dsp:cNvPr id="0" name=""/>
        <dsp:cNvSpPr/>
      </dsp:nvSpPr>
      <dsp:spPr>
        <a:xfrm>
          <a:off x="1496461" y="81498"/>
          <a:ext cx="4764536" cy="4764536"/>
        </a:xfrm>
        <a:prstGeom prst="circularArrow">
          <a:avLst>
            <a:gd name="adj1" fmla="val 3496"/>
            <a:gd name="adj2" fmla="val 216746"/>
            <a:gd name="adj3" fmla="val 19270346"/>
            <a:gd name="adj4" fmla="val 18312908"/>
            <a:gd name="adj5" fmla="val 4078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0B51DF-0BA9-45CA-8FCC-17ADD1E63808}">
      <dsp:nvSpPr>
        <dsp:cNvPr id="0" name=""/>
        <dsp:cNvSpPr/>
      </dsp:nvSpPr>
      <dsp:spPr>
        <a:xfrm>
          <a:off x="5485876" y="1194086"/>
          <a:ext cx="854153" cy="8541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solidFill>
                <a:schemeClr val="bg1"/>
              </a:solidFill>
            </a:rPr>
            <a:t>2) Plan the BI Solution</a:t>
          </a:r>
        </a:p>
      </dsp:txBody>
      <dsp:txXfrm>
        <a:off x="5485876" y="1194086"/>
        <a:ext cx="854153" cy="854153"/>
      </dsp:txXfrm>
    </dsp:sp>
    <dsp:sp modelId="{8485DB1C-9D83-47BC-9D96-6AB0EB306311}">
      <dsp:nvSpPr>
        <dsp:cNvPr id="0" name=""/>
        <dsp:cNvSpPr/>
      </dsp:nvSpPr>
      <dsp:spPr>
        <a:xfrm>
          <a:off x="1496461" y="81498"/>
          <a:ext cx="4764536" cy="4764536"/>
        </a:xfrm>
        <a:prstGeom prst="circularArrow">
          <a:avLst>
            <a:gd name="adj1" fmla="val 3496"/>
            <a:gd name="adj2" fmla="val 216746"/>
            <a:gd name="adj3" fmla="val 435935"/>
            <a:gd name="adj4" fmla="val 20947319"/>
            <a:gd name="adj5" fmla="val 4078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E87C67-5B96-4BC7-8A3B-826873A31089}">
      <dsp:nvSpPr>
        <dsp:cNvPr id="0" name=""/>
        <dsp:cNvSpPr/>
      </dsp:nvSpPr>
      <dsp:spPr>
        <a:xfrm>
          <a:off x="5485876" y="2879293"/>
          <a:ext cx="854153" cy="8541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solidFill>
                <a:schemeClr val="bg1"/>
              </a:solidFill>
            </a:rPr>
            <a:t>3) Create a Data Warehouse</a:t>
          </a:r>
        </a:p>
      </dsp:txBody>
      <dsp:txXfrm>
        <a:off x="5485876" y="2879293"/>
        <a:ext cx="854153" cy="854153"/>
      </dsp:txXfrm>
    </dsp:sp>
    <dsp:sp modelId="{B34F0DA7-F8A7-414E-A929-F10FA471F5D0}">
      <dsp:nvSpPr>
        <dsp:cNvPr id="0" name=""/>
        <dsp:cNvSpPr/>
      </dsp:nvSpPr>
      <dsp:spPr>
        <a:xfrm>
          <a:off x="1496461" y="81498"/>
          <a:ext cx="4764536" cy="4764536"/>
        </a:xfrm>
        <a:prstGeom prst="circularArrow">
          <a:avLst>
            <a:gd name="adj1" fmla="val 3496"/>
            <a:gd name="adj2" fmla="val 216746"/>
            <a:gd name="adj3" fmla="val 3070346"/>
            <a:gd name="adj4" fmla="val 2112908"/>
            <a:gd name="adj5" fmla="val 4078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883A0A2-3402-45EB-9DC0-7F0528DF7B2B}">
      <dsp:nvSpPr>
        <dsp:cNvPr id="0" name=""/>
        <dsp:cNvSpPr/>
      </dsp:nvSpPr>
      <dsp:spPr>
        <a:xfrm>
          <a:off x="4294255" y="4070914"/>
          <a:ext cx="854153" cy="8541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solidFill>
                <a:schemeClr val="bg1"/>
              </a:solidFill>
            </a:rPr>
            <a:t>4) Create an ETL Process</a:t>
          </a:r>
        </a:p>
      </dsp:txBody>
      <dsp:txXfrm>
        <a:off x="4294255" y="4070914"/>
        <a:ext cx="854153" cy="854153"/>
      </dsp:txXfrm>
    </dsp:sp>
    <dsp:sp modelId="{D709123E-AD1B-4E3C-A644-89696EAAC4C5}">
      <dsp:nvSpPr>
        <dsp:cNvPr id="0" name=""/>
        <dsp:cNvSpPr/>
      </dsp:nvSpPr>
      <dsp:spPr>
        <a:xfrm>
          <a:off x="1496461" y="81498"/>
          <a:ext cx="4764536" cy="4764536"/>
        </a:xfrm>
        <a:prstGeom prst="circularArrow">
          <a:avLst>
            <a:gd name="adj1" fmla="val 3496"/>
            <a:gd name="adj2" fmla="val 216746"/>
            <a:gd name="adj3" fmla="val 5835935"/>
            <a:gd name="adj4" fmla="val 4747319"/>
            <a:gd name="adj5" fmla="val 4078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B8F01C-DA9B-4F22-965E-AB0BE3E5A810}">
      <dsp:nvSpPr>
        <dsp:cNvPr id="0" name=""/>
        <dsp:cNvSpPr/>
      </dsp:nvSpPr>
      <dsp:spPr>
        <a:xfrm>
          <a:off x="2609049" y="4070914"/>
          <a:ext cx="854153" cy="8541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solidFill>
                <a:schemeClr val="bg1"/>
              </a:solidFill>
            </a:rPr>
            <a:t>5) Create Semantic Model</a:t>
          </a:r>
        </a:p>
      </dsp:txBody>
      <dsp:txXfrm>
        <a:off x="2609049" y="4070914"/>
        <a:ext cx="854153" cy="854153"/>
      </dsp:txXfrm>
    </dsp:sp>
    <dsp:sp modelId="{CC8B64D0-745C-4368-93D9-5317E8D0FA3E}">
      <dsp:nvSpPr>
        <dsp:cNvPr id="0" name=""/>
        <dsp:cNvSpPr/>
      </dsp:nvSpPr>
      <dsp:spPr>
        <a:xfrm>
          <a:off x="1496461" y="81498"/>
          <a:ext cx="4764536" cy="4764536"/>
        </a:xfrm>
        <a:prstGeom prst="circularArrow">
          <a:avLst>
            <a:gd name="adj1" fmla="val 3496"/>
            <a:gd name="adj2" fmla="val 216746"/>
            <a:gd name="adj3" fmla="val 8470346"/>
            <a:gd name="adj4" fmla="val 7512908"/>
            <a:gd name="adj5" fmla="val 4078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3CFE348-60EB-4C4F-9960-C3D7B0EDF7F4}">
      <dsp:nvSpPr>
        <dsp:cNvPr id="0" name=""/>
        <dsp:cNvSpPr/>
      </dsp:nvSpPr>
      <dsp:spPr>
        <a:xfrm>
          <a:off x="1417428" y="2879293"/>
          <a:ext cx="854153" cy="8541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solidFill>
                <a:schemeClr val="bg1"/>
              </a:solidFill>
            </a:rPr>
            <a:t>6) Create Reports</a:t>
          </a:r>
        </a:p>
      </dsp:txBody>
      <dsp:txXfrm>
        <a:off x="1417428" y="2879293"/>
        <a:ext cx="854153" cy="854153"/>
      </dsp:txXfrm>
    </dsp:sp>
    <dsp:sp modelId="{CFBC2254-7E6F-42D6-A507-349D73A8FEF6}">
      <dsp:nvSpPr>
        <dsp:cNvPr id="0" name=""/>
        <dsp:cNvSpPr/>
      </dsp:nvSpPr>
      <dsp:spPr>
        <a:xfrm>
          <a:off x="1496461" y="81498"/>
          <a:ext cx="4764536" cy="4764536"/>
        </a:xfrm>
        <a:prstGeom prst="circularArrow">
          <a:avLst>
            <a:gd name="adj1" fmla="val 3496"/>
            <a:gd name="adj2" fmla="val 216746"/>
            <a:gd name="adj3" fmla="val 11235935"/>
            <a:gd name="adj4" fmla="val 10147319"/>
            <a:gd name="adj5" fmla="val 4078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D76737-2285-48C3-9EB4-0B7C3FCC9E3B}">
      <dsp:nvSpPr>
        <dsp:cNvPr id="0" name=""/>
        <dsp:cNvSpPr/>
      </dsp:nvSpPr>
      <dsp:spPr>
        <a:xfrm>
          <a:off x="1417428" y="1194086"/>
          <a:ext cx="854153" cy="8541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solidFill>
                <a:schemeClr val="bg1"/>
              </a:solidFill>
            </a:rPr>
            <a:t>7) Test &amp; Tune</a:t>
          </a:r>
        </a:p>
      </dsp:txBody>
      <dsp:txXfrm>
        <a:off x="1417428" y="1194086"/>
        <a:ext cx="854153" cy="854153"/>
      </dsp:txXfrm>
    </dsp:sp>
    <dsp:sp modelId="{36EE4B11-5D00-4F8E-96C8-62C91A16A6B6}">
      <dsp:nvSpPr>
        <dsp:cNvPr id="0" name=""/>
        <dsp:cNvSpPr/>
      </dsp:nvSpPr>
      <dsp:spPr>
        <a:xfrm>
          <a:off x="1496461" y="81498"/>
          <a:ext cx="4764536" cy="4764536"/>
        </a:xfrm>
        <a:prstGeom prst="circularArrow">
          <a:avLst>
            <a:gd name="adj1" fmla="val 3496"/>
            <a:gd name="adj2" fmla="val 216746"/>
            <a:gd name="adj3" fmla="val 13870346"/>
            <a:gd name="adj4" fmla="val 12912908"/>
            <a:gd name="adj5" fmla="val 4078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6DCE1D-3588-4B4A-B7FB-5460C9B54D6B}">
      <dsp:nvSpPr>
        <dsp:cNvPr id="0" name=""/>
        <dsp:cNvSpPr/>
      </dsp:nvSpPr>
      <dsp:spPr>
        <a:xfrm>
          <a:off x="2609049" y="2466"/>
          <a:ext cx="854153" cy="8541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solidFill>
                <a:schemeClr val="bg1"/>
              </a:solidFill>
            </a:rPr>
            <a:t>8) Release</a:t>
          </a:r>
        </a:p>
      </dsp:txBody>
      <dsp:txXfrm>
        <a:off x="2609049" y="2466"/>
        <a:ext cx="854153" cy="854153"/>
      </dsp:txXfrm>
    </dsp:sp>
    <dsp:sp modelId="{F6D12457-F34F-439C-81C7-353D9AC45067}">
      <dsp:nvSpPr>
        <dsp:cNvPr id="0" name=""/>
        <dsp:cNvSpPr/>
      </dsp:nvSpPr>
      <dsp:spPr>
        <a:xfrm>
          <a:off x="1496461" y="81498"/>
          <a:ext cx="4764536" cy="4764536"/>
        </a:xfrm>
        <a:prstGeom prst="circularArrow">
          <a:avLst>
            <a:gd name="adj1" fmla="val 3496"/>
            <a:gd name="adj2" fmla="val 216746"/>
            <a:gd name="adj3" fmla="val 16635935"/>
            <a:gd name="adj4" fmla="val 15547319"/>
            <a:gd name="adj5" fmla="val 4078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2F1E61-3EC5-3B45-BB2A-F2BB00C2748A}" type="datetimeFigureOut">
              <a:rPr lang="en-IR" smtClean="0"/>
              <a:t>04/10/2025</a:t>
            </a:fld>
            <a:endParaRPr lang="en-I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633027-8B60-B34C-9BDA-B9F1428615EA}" type="slidenum">
              <a:rPr lang="en-IR" smtClean="0"/>
              <a:t>‹#›</a:t>
            </a:fld>
            <a:endParaRPr lang="en-IR"/>
          </a:p>
        </p:txBody>
      </p:sp>
    </p:spTree>
    <p:extLst>
      <p:ext uri="{BB962C8B-B14F-4D97-AF65-F5344CB8AC3E}">
        <p14:creationId xmlns:p14="http://schemas.microsoft.com/office/powerpoint/2010/main" val="13551018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5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77" algn="l" defTabSz="91435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55" algn="l" defTabSz="91435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32" algn="l" defTabSz="91435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09" algn="l" defTabSz="91435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886" algn="l" defTabSz="91435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63" algn="l" defTabSz="91435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40" algn="l" defTabSz="91435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17" algn="l" defTabSz="91435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633027-8B60-B34C-9BDA-B9F1428615EA}" type="slidenum">
              <a:rPr lang="en-IR" smtClean="0"/>
              <a:t>2</a:t>
            </a:fld>
            <a:endParaRPr lang="en-IR"/>
          </a:p>
        </p:txBody>
      </p:sp>
    </p:spTree>
    <p:extLst>
      <p:ext uri="{BB962C8B-B14F-4D97-AF65-F5344CB8AC3E}">
        <p14:creationId xmlns:p14="http://schemas.microsoft.com/office/powerpoint/2010/main" val="33023974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633027-8B60-B34C-9BDA-B9F1428615EA}" type="slidenum">
              <a:rPr lang="en-IR" smtClean="0"/>
              <a:t>11</a:t>
            </a:fld>
            <a:endParaRPr lang="en-IR"/>
          </a:p>
        </p:txBody>
      </p:sp>
    </p:spTree>
    <p:extLst>
      <p:ext uri="{BB962C8B-B14F-4D97-AF65-F5344CB8AC3E}">
        <p14:creationId xmlns:p14="http://schemas.microsoft.com/office/powerpoint/2010/main" val="26643631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633027-8B60-B34C-9BDA-B9F1428615EA}" type="slidenum">
              <a:rPr lang="en-IR" smtClean="0"/>
              <a:t>12</a:t>
            </a:fld>
            <a:endParaRPr lang="en-IR"/>
          </a:p>
        </p:txBody>
      </p:sp>
    </p:spTree>
    <p:extLst>
      <p:ext uri="{BB962C8B-B14F-4D97-AF65-F5344CB8AC3E}">
        <p14:creationId xmlns:p14="http://schemas.microsoft.com/office/powerpoint/2010/main" val="4693670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633027-8B60-B34C-9BDA-B9F1428615EA}" type="slidenum">
              <a:rPr lang="en-IR" smtClean="0"/>
              <a:t>13</a:t>
            </a:fld>
            <a:endParaRPr lang="en-IR"/>
          </a:p>
        </p:txBody>
      </p:sp>
    </p:spTree>
    <p:extLst>
      <p:ext uri="{BB962C8B-B14F-4D97-AF65-F5344CB8AC3E}">
        <p14:creationId xmlns:p14="http://schemas.microsoft.com/office/powerpoint/2010/main" val="24441850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633027-8B60-B34C-9BDA-B9F1428615EA}" type="slidenum">
              <a:rPr lang="en-IR" smtClean="0"/>
              <a:t>15</a:t>
            </a:fld>
            <a:endParaRPr lang="en-IR"/>
          </a:p>
        </p:txBody>
      </p:sp>
    </p:spTree>
    <p:extLst>
      <p:ext uri="{BB962C8B-B14F-4D97-AF65-F5344CB8AC3E}">
        <p14:creationId xmlns:p14="http://schemas.microsoft.com/office/powerpoint/2010/main" val="1717623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633027-8B60-B34C-9BDA-B9F1428615EA}" type="slidenum">
              <a:rPr lang="en-IR" smtClean="0"/>
              <a:t>16</a:t>
            </a:fld>
            <a:endParaRPr lang="en-IR"/>
          </a:p>
        </p:txBody>
      </p:sp>
    </p:spTree>
    <p:extLst>
      <p:ext uri="{BB962C8B-B14F-4D97-AF65-F5344CB8AC3E}">
        <p14:creationId xmlns:p14="http://schemas.microsoft.com/office/powerpoint/2010/main" val="42571835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633027-8B60-B34C-9BDA-B9F1428615EA}" type="slidenum">
              <a:rPr lang="en-IR" smtClean="0"/>
              <a:t>17</a:t>
            </a:fld>
            <a:endParaRPr lang="en-IR"/>
          </a:p>
        </p:txBody>
      </p:sp>
    </p:spTree>
    <p:extLst>
      <p:ext uri="{BB962C8B-B14F-4D97-AF65-F5344CB8AC3E}">
        <p14:creationId xmlns:p14="http://schemas.microsoft.com/office/powerpoint/2010/main" val="30838090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633027-8B60-B34C-9BDA-B9F1428615EA}" type="slidenum">
              <a:rPr lang="en-IR" smtClean="0"/>
              <a:t>18</a:t>
            </a:fld>
            <a:endParaRPr lang="en-IR"/>
          </a:p>
        </p:txBody>
      </p:sp>
    </p:spTree>
    <p:extLst>
      <p:ext uri="{BB962C8B-B14F-4D97-AF65-F5344CB8AC3E}">
        <p14:creationId xmlns:p14="http://schemas.microsoft.com/office/powerpoint/2010/main" val="11578314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633027-8B60-B34C-9BDA-B9F1428615EA}" type="slidenum">
              <a:rPr lang="en-IR" smtClean="0"/>
              <a:t>19</a:t>
            </a:fld>
            <a:endParaRPr lang="en-IR"/>
          </a:p>
        </p:txBody>
      </p:sp>
    </p:spTree>
    <p:extLst>
      <p:ext uri="{BB962C8B-B14F-4D97-AF65-F5344CB8AC3E}">
        <p14:creationId xmlns:p14="http://schemas.microsoft.com/office/powerpoint/2010/main" val="28847375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633027-8B60-B34C-9BDA-B9F1428615EA}" type="slidenum">
              <a:rPr lang="en-IR" smtClean="0"/>
              <a:t>20</a:t>
            </a:fld>
            <a:endParaRPr lang="en-IR"/>
          </a:p>
        </p:txBody>
      </p:sp>
    </p:spTree>
    <p:extLst>
      <p:ext uri="{BB962C8B-B14F-4D97-AF65-F5344CB8AC3E}">
        <p14:creationId xmlns:p14="http://schemas.microsoft.com/office/powerpoint/2010/main" val="26709591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633027-8B60-B34C-9BDA-B9F1428615EA}" type="slidenum">
              <a:rPr lang="en-IR" smtClean="0"/>
              <a:t>3</a:t>
            </a:fld>
            <a:endParaRPr lang="en-IR"/>
          </a:p>
        </p:txBody>
      </p:sp>
    </p:spTree>
    <p:extLst>
      <p:ext uri="{BB962C8B-B14F-4D97-AF65-F5344CB8AC3E}">
        <p14:creationId xmlns:p14="http://schemas.microsoft.com/office/powerpoint/2010/main" val="25666235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633027-8B60-B34C-9BDA-B9F1428615EA}" type="slidenum">
              <a:rPr lang="en-IR" smtClean="0"/>
              <a:t>4</a:t>
            </a:fld>
            <a:endParaRPr lang="en-IR"/>
          </a:p>
        </p:txBody>
      </p:sp>
    </p:spTree>
    <p:extLst>
      <p:ext uri="{BB962C8B-B14F-4D97-AF65-F5344CB8AC3E}">
        <p14:creationId xmlns:p14="http://schemas.microsoft.com/office/powerpoint/2010/main" val="25503861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633027-8B60-B34C-9BDA-B9F1428615EA}" type="slidenum">
              <a:rPr lang="en-IR" smtClean="0"/>
              <a:t>5</a:t>
            </a:fld>
            <a:endParaRPr lang="en-IR"/>
          </a:p>
        </p:txBody>
      </p:sp>
    </p:spTree>
    <p:extLst>
      <p:ext uri="{BB962C8B-B14F-4D97-AF65-F5344CB8AC3E}">
        <p14:creationId xmlns:p14="http://schemas.microsoft.com/office/powerpoint/2010/main" val="28054974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633027-8B60-B34C-9BDA-B9F1428615EA}" type="slidenum">
              <a:rPr lang="en-IR" smtClean="0"/>
              <a:t>6</a:t>
            </a:fld>
            <a:endParaRPr lang="en-IR"/>
          </a:p>
        </p:txBody>
      </p:sp>
    </p:spTree>
    <p:extLst>
      <p:ext uri="{BB962C8B-B14F-4D97-AF65-F5344CB8AC3E}">
        <p14:creationId xmlns:p14="http://schemas.microsoft.com/office/powerpoint/2010/main" val="11042573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633027-8B60-B34C-9BDA-B9F1428615EA}" type="slidenum">
              <a:rPr lang="en-IR" smtClean="0"/>
              <a:t>7</a:t>
            </a:fld>
            <a:endParaRPr lang="en-IR"/>
          </a:p>
        </p:txBody>
      </p:sp>
    </p:spTree>
    <p:extLst>
      <p:ext uri="{BB962C8B-B14F-4D97-AF65-F5344CB8AC3E}">
        <p14:creationId xmlns:p14="http://schemas.microsoft.com/office/powerpoint/2010/main" val="8351152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633027-8B60-B34C-9BDA-B9F1428615EA}" type="slidenum">
              <a:rPr lang="en-IR" smtClean="0"/>
              <a:t>8</a:t>
            </a:fld>
            <a:endParaRPr lang="en-IR"/>
          </a:p>
        </p:txBody>
      </p:sp>
    </p:spTree>
    <p:extLst>
      <p:ext uri="{BB962C8B-B14F-4D97-AF65-F5344CB8AC3E}">
        <p14:creationId xmlns:p14="http://schemas.microsoft.com/office/powerpoint/2010/main" val="21247002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633027-8B60-B34C-9BDA-B9F1428615EA}" type="slidenum">
              <a:rPr lang="en-IR" smtClean="0"/>
              <a:t>9</a:t>
            </a:fld>
            <a:endParaRPr lang="en-IR"/>
          </a:p>
        </p:txBody>
      </p:sp>
    </p:spTree>
    <p:extLst>
      <p:ext uri="{BB962C8B-B14F-4D97-AF65-F5344CB8AC3E}">
        <p14:creationId xmlns:p14="http://schemas.microsoft.com/office/powerpoint/2010/main" val="13947278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633027-8B60-B34C-9BDA-B9F1428615EA}" type="slidenum">
              <a:rPr lang="en-IR" smtClean="0"/>
              <a:t>10</a:t>
            </a:fld>
            <a:endParaRPr lang="en-IR"/>
          </a:p>
        </p:txBody>
      </p:sp>
    </p:spTree>
    <p:extLst>
      <p:ext uri="{BB962C8B-B14F-4D97-AF65-F5344CB8AC3E}">
        <p14:creationId xmlns:p14="http://schemas.microsoft.com/office/powerpoint/2010/main" val="14699992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17935-F767-D54C-8BD8-1213FC869680}" type="datetimeFigureOut">
              <a:rPr lang="en-IR" smtClean="0"/>
              <a:t>04/10/2025</a:t>
            </a:fld>
            <a:endParaRPr lang="en-I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37C461-621D-8E43-A15A-4E2665925124}" type="slidenum">
              <a:rPr lang="en-IR" smtClean="0"/>
              <a:t>‹#›</a:t>
            </a:fld>
            <a:endParaRPr lang="en-IR"/>
          </a:p>
        </p:txBody>
      </p:sp>
    </p:spTree>
    <p:extLst>
      <p:ext uri="{BB962C8B-B14F-4D97-AF65-F5344CB8AC3E}">
        <p14:creationId xmlns:p14="http://schemas.microsoft.com/office/powerpoint/2010/main" val="32480196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17935-F767-D54C-8BD8-1213FC869680}" type="datetimeFigureOut">
              <a:rPr lang="en-IR" smtClean="0"/>
              <a:t>04/10/2025</a:t>
            </a:fld>
            <a:endParaRPr lang="en-I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37C461-621D-8E43-A15A-4E2665925124}" type="slidenum">
              <a:rPr lang="en-IR" smtClean="0"/>
              <a:t>‹#›</a:t>
            </a:fld>
            <a:endParaRPr lang="en-IR"/>
          </a:p>
        </p:txBody>
      </p:sp>
    </p:spTree>
    <p:extLst>
      <p:ext uri="{BB962C8B-B14F-4D97-AF65-F5344CB8AC3E}">
        <p14:creationId xmlns:p14="http://schemas.microsoft.com/office/powerpoint/2010/main" val="38044257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17935-F767-D54C-8BD8-1213FC869680}" type="datetimeFigureOut">
              <a:rPr lang="en-IR" smtClean="0"/>
              <a:t>04/10/2025</a:t>
            </a:fld>
            <a:endParaRPr lang="en-I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37C461-621D-8E43-A15A-4E2665925124}" type="slidenum">
              <a:rPr lang="en-IR" smtClean="0"/>
              <a:t>‹#›</a:t>
            </a:fld>
            <a:endParaRPr lang="en-IR"/>
          </a:p>
        </p:txBody>
      </p:sp>
    </p:spTree>
    <p:extLst>
      <p:ext uri="{BB962C8B-B14F-4D97-AF65-F5344CB8AC3E}">
        <p14:creationId xmlns:p14="http://schemas.microsoft.com/office/powerpoint/2010/main" val="21441853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17935-F767-D54C-8BD8-1213FC869680}" type="datetimeFigureOut">
              <a:rPr lang="en-IR" smtClean="0"/>
              <a:t>04/10/2025</a:t>
            </a:fld>
            <a:endParaRPr lang="en-I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37C461-621D-8E43-A15A-4E2665925124}" type="slidenum">
              <a:rPr lang="en-IR" smtClean="0"/>
              <a:t>‹#›</a:t>
            </a:fld>
            <a:endParaRPr lang="en-IR"/>
          </a:p>
        </p:txBody>
      </p:sp>
    </p:spTree>
    <p:extLst>
      <p:ext uri="{BB962C8B-B14F-4D97-AF65-F5344CB8AC3E}">
        <p14:creationId xmlns:p14="http://schemas.microsoft.com/office/powerpoint/2010/main" val="14362590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17935-F767-D54C-8BD8-1213FC869680}" type="datetimeFigureOut">
              <a:rPr lang="en-IR" smtClean="0"/>
              <a:t>04/10/2025</a:t>
            </a:fld>
            <a:endParaRPr lang="en-I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37C461-621D-8E43-A15A-4E2665925124}" type="slidenum">
              <a:rPr lang="en-IR" smtClean="0"/>
              <a:t>‹#›</a:t>
            </a:fld>
            <a:endParaRPr lang="en-IR"/>
          </a:p>
        </p:txBody>
      </p:sp>
    </p:spTree>
    <p:extLst>
      <p:ext uri="{BB962C8B-B14F-4D97-AF65-F5344CB8AC3E}">
        <p14:creationId xmlns:p14="http://schemas.microsoft.com/office/powerpoint/2010/main" val="13703895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17935-F767-D54C-8BD8-1213FC869680}" type="datetimeFigureOut">
              <a:rPr lang="en-IR" smtClean="0"/>
              <a:t>04/10/2025</a:t>
            </a:fld>
            <a:endParaRPr lang="en-I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37C461-621D-8E43-A15A-4E2665925124}" type="slidenum">
              <a:rPr lang="en-IR" smtClean="0"/>
              <a:t>‹#›</a:t>
            </a:fld>
            <a:endParaRPr lang="en-IR"/>
          </a:p>
        </p:txBody>
      </p:sp>
    </p:spTree>
    <p:extLst>
      <p:ext uri="{BB962C8B-B14F-4D97-AF65-F5344CB8AC3E}">
        <p14:creationId xmlns:p14="http://schemas.microsoft.com/office/powerpoint/2010/main" val="9822901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17935-F767-D54C-8BD8-1213FC869680}" type="datetimeFigureOut">
              <a:rPr lang="en-IR" smtClean="0"/>
              <a:t>04/10/2025</a:t>
            </a:fld>
            <a:endParaRPr lang="en-I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37C461-621D-8E43-A15A-4E2665925124}" type="slidenum">
              <a:rPr lang="en-IR" smtClean="0"/>
              <a:t>‹#›</a:t>
            </a:fld>
            <a:endParaRPr lang="en-IR"/>
          </a:p>
        </p:txBody>
      </p:sp>
    </p:spTree>
    <p:extLst>
      <p:ext uri="{BB962C8B-B14F-4D97-AF65-F5344CB8AC3E}">
        <p14:creationId xmlns:p14="http://schemas.microsoft.com/office/powerpoint/2010/main" val="34907128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17935-F767-D54C-8BD8-1213FC869680}" type="datetimeFigureOut">
              <a:rPr lang="en-IR" smtClean="0"/>
              <a:t>04/10/2025</a:t>
            </a:fld>
            <a:endParaRPr lang="en-I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37C461-621D-8E43-A15A-4E2665925124}" type="slidenum">
              <a:rPr lang="en-IR" smtClean="0"/>
              <a:t>‹#›</a:t>
            </a:fld>
            <a:endParaRPr lang="en-IR"/>
          </a:p>
        </p:txBody>
      </p:sp>
    </p:spTree>
    <p:extLst>
      <p:ext uri="{BB962C8B-B14F-4D97-AF65-F5344CB8AC3E}">
        <p14:creationId xmlns:p14="http://schemas.microsoft.com/office/powerpoint/2010/main" val="20553673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17935-F767-D54C-8BD8-1213FC869680}" type="datetimeFigureOut">
              <a:rPr lang="en-IR" smtClean="0"/>
              <a:t>04/10/2025</a:t>
            </a:fld>
            <a:endParaRPr lang="en-I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37C461-621D-8E43-A15A-4E2665925124}" type="slidenum">
              <a:rPr lang="en-IR" smtClean="0"/>
              <a:t>‹#›</a:t>
            </a:fld>
            <a:endParaRPr lang="en-IR"/>
          </a:p>
        </p:txBody>
      </p:sp>
    </p:spTree>
    <p:extLst>
      <p:ext uri="{BB962C8B-B14F-4D97-AF65-F5344CB8AC3E}">
        <p14:creationId xmlns:p14="http://schemas.microsoft.com/office/powerpoint/2010/main" val="24203869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17935-F767-D54C-8BD8-1213FC869680}" type="datetimeFigureOut">
              <a:rPr lang="en-IR" smtClean="0"/>
              <a:t>04/10/2025</a:t>
            </a:fld>
            <a:endParaRPr lang="en-I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37C461-621D-8E43-A15A-4E2665925124}" type="slidenum">
              <a:rPr lang="en-IR" smtClean="0"/>
              <a:t>‹#›</a:t>
            </a:fld>
            <a:endParaRPr lang="en-IR"/>
          </a:p>
        </p:txBody>
      </p:sp>
    </p:spTree>
    <p:extLst>
      <p:ext uri="{BB962C8B-B14F-4D97-AF65-F5344CB8AC3E}">
        <p14:creationId xmlns:p14="http://schemas.microsoft.com/office/powerpoint/2010/main" val="17112594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17935-F767-D54C-8BD8-1213FC869680}" type="datetimeFigureOut">
              <a:rPr lang="en-IR" smtClean="0"/>
              <a:t>04/10/2025</a:t>
            </a:fld>
            <a:endParaRPr lang="en-I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37C461-621D-8E43-A15A-4E2665925124}" type="slidenum">
              <a:rPr lang="en-IR" smtClean="0"/>
              <a:t>‹#›</a:t>
            </a:fld>
            <a:endParaRPr lang="en-IR"/>
          </a:p>
        </p:txBody>
      </p:sp>
    </p:spTree>
    <p:extLst>
      <p:ext uri="{BB962C8B-B14F-4D97-AF65-F5344CB8AC3E}">
        <p14:creationId xmlns:p14="http://schemas.microsoft.com/office/powerpoint/2010/main" val="39074057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C3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217935-F767-D54C-8BD8-1213FC869680}" type="datetimeFigureOut">
              <a:rPr lang="en-IR" smtClean="0"/>
              <a:t>04/10/2025</a:t>
            </a:fld>
            <a:endParaRPr lang="en-I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37C461-621D-8E43-A15A-4E2665925124}" type="slidenum">
              <a:rPr lang="en-IR" smtClean="0"/>
              <a:t>‹#›</a:t>
            </a:fld>
            <a:endParaRPr lang="en-IR"/>
          </a:p>
        </p:txBody>
      </p:sp>
    </p:spTree>
    <p:extLst>
      <p:ext uri="{BB962C8B-B14F-4D97-AF65-F5344CB8AC3E}">
        <p14:creationId xmlns:p14="http://schemas.microsoft.com/office/powerpoint/2010/main" val="6967029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2.emf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14.png"/><Relationship Id="rId10" Type="http://schemas.openxmlformats.org/officeDocument/2006/relationships/image" Target="../media/image18.svg"/><Relationship Id="rId4" Type="http://schemas.openxmlformats.org/officeDocument/2006/relationships/image" Target="../media/image13.jpeg"/><Relationship Id="rId9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2.emf"/><Relationship Id="rId7" Type="http://schemas.openxmlformats.org/officeDocument/2006/relationships/image" Target="../media/image18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1.png"/><Relationship Id="rId5" Type="http://schemas.openxmlformats.org/officeDocument/2006/relationships/image" Target="../media/image16.png"/><Relationship Id="rId10" Type="http://schemas.openxmlformats.org/officeDocument/2006/relationships/image" Target="../media/image15.png"/><Relationship Id="rId4" Type="http://schemas.openxmlformats.org/officeDocument/2006/relationships/image" Target="../media/image13.jpeg"/><Relationship Id="rId9" Type="http://schemas.openxmlformats.org/officeDocument/2006/relationships/image" Target="../media/image20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7" Type="http://schemas.openxmlformats.org/officeDocument/2006/relationships/image" Target="../media/image31.png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13" Type="http://schemas.openxmlformats.org/officeDocument/2006/relationships/image" Target="../media/image36.png"/><Relationship Id="rId18" Type="http://schemas.openxmlformats.org/officeDocument/2006/relationships/image" Target="../media/image41.svg"/><Relationship Id="rId3" Type="http://schemas.openxmlformats.org/officeDocument/2006/relationships/image" Target="../media/image2.emf"/><Relationship Id="rId21" Type="http://schemas.openxmlformats.org/officeDocument/2006/relationships/image" Target="../media/image44.png"/><Relationship Id="rId7" Type="http://schemas.openxmlformats.org/officeDocument/2006/relationships/diagramColors" Target="../diagrams/colors1.xml"/><Relationship Id="rId12" Type="http://schemas.openxmlformats.org/officeDocument/2006/relationships/image" Target="../media/image35.svg"/><Relationship Id="rId17" Type="http://schemas.openxmlformats.org/officeDocument/2006/relationships/image" Target="../media/image40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39.svg"/><Relationship Id="rId20" Type="http://schemas.openxmlformats.org/officeDocument/2006/relationships/image" Target="../media/image43.sv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11" Type="http://schemas.openxmlformats.org/officeDocument/2006/relationships/image" Target="../media/image34.png"/><Relationship Id="rId24" Type="http://schemas.openxmlformats.org/officeDocument/2006/relationships/image" Target="../media/image47.svg"/><Relationship Id="rId5" Type="http://schemas.openxmlformats.org/officeDocument/2006/relationships/diagramLayout" Target="../diagrams/layout1.xml"/><Relationship Id="rId15" Type="http://schemas.openxmlformats.org/officeDocument/2006/relationships/image" Target="../media/image38.png"/><Relationship Id="rId23" Type="http://schemas.openxmlformats.org/officeDocument/2006/relationships/image" Target="../media/image46.png"/><Relationship Id="rId10" Type="http://schemas.openxmlformats.org/officeDocument/2006/relationships/image" Target="../media/image33.svg"/><Relationship Id="rId19" Type="http://schemas.openxmlformats.org/officeDocument/2006/relationships/image" Target="../media/image42.png"/><Relationship Id="rId4" Type="http://schemas.openxmlformats.org/officeDocument/2006/relationships/diagramData" Target="../diagrams/data1.xml"/><Relationship Id="rId9" Type="http://schemas.openxmlformats.org/officeDocument/2006/relationships/image" Target="../media/image32.png"/><Relationship Id="rId14" Type="http://schemas.openxmlformats.org/officeDocument/2006/relationships/image" Target="../media/image37.svg"/><Relationship Id="rId22" Type="http://schemas.openxmlformats.org/officeDocument/2006/relationships/image" Target="../media/image45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7" Type="http://schemas.microsoft.com/office/2007/relationships/hdphoto" Target="../media/hdphoto5.wdp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microsoft.com/office/2007/relationships/hdphoto" Target="../media/hdphoto4.wdp"/><Relationship Id="rId4" Type="http://schemas.openxmlformats.org/officeDocument/2006/relationships/image" Target="../media/image4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7" Type="http://schemas.microsoft.com/office/2007/relationships/hdphoto" Target="../media/hdphoto7.wdp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microsoft.com/office/2007/relationships/hdphoto" Target="../media/hdphoto6.wdp"/><Relationship Id="rId4" Type="http://schemas.openxmlformats.org/officeDocument/2006/relationships/image" Target="../media/image5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2.emf"/><Relationship Id="rId7" Type="http://schemas.microsoft.com/office/2007/relationships/hdphoto" Target="../media/hdphoto8.wdp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microsoft.com/office/2007/relationships/hdphoto" Target="../media/hdphoto6.wdp"/><Relationship Id="rId4" Type="http://schemas.openxmlformats.org/officeDocument/2006/relationships/image" Target="../media/image5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7" Type="http://schemas.openxmlformats.org/officeDocument/2006/relationships/image" Target="../media/image57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emf"/><Relationship Id="rId5" Type="http://schemas.openxmlformats.org/officeDocument/2006/relationships/image" Target="../media/image55.svg"/><Relationship Id="rId4" Type="http://schemas.openxmlformats.org/officeDocument/2006/relationships/image" Target="../media/image5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linkedin.com/in/golchoobian/" TargetMode="External"/><Relationship Id="rId5" Type="http://schemas.openxmlformats.org/officeDocument/2006/relationships/image" Target="../media/image3.png"/><Relationship Id="rId4" Type="http://schemas.openxmlformats.org/officeDocument/2006/relationships/hyperlink" Target="https://www.sqldeep.com/" TargetMode="Externa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s://edge04.82.ir.cdn.ir/programing/Microsoft.Visual.Studio.2022.v17.13.5.html" TargetMode="External"/><Relationship Id="rId13" Type="http://schemas.openxmlformats.org/officeDocument/2006/relationships/hyperlink" Target="https://github.com/keif888/SSISMHash/releases/download/v1.7.6.0/MultipleHashInstallerx64.msi" TargetMode="External"/><Relationship Id="rId3" Type="http://schemas.openxmlformats.org/officeDocument/2006/relationships/image" Target="../media/image2.emf"/><Relationship Id="rId7" Type="http://schemas.openxmlformats.org/officeDocument/2006/relationships/hyperlink" Target="https://dl2.soft98.ir/programing/Microsoft.SQL.Server.2022.Enterprise.x64.rar?1743930656" TargetMode="External"/><Relationship Id="rId12" Type="http://schemas.openxmlformats.org/officeDocument/2006/relationships/hyperlink" Target="https://github.com/keif888/SSISMHash/releases/download/v1.7.6.0/MultipleHashInstallerx32.msi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ka.ms/ssmsfullsetup" TargetMode="External"/><Relationship Id="rId11" Type="http://schemas.openxmlformats.org/officeDocument/2006/relationships/hyperlink" Target="https://marketplace.visualstudio.com/items?itemName=ProBITools.MicrosoftReportProjectsforVisualStudio2022" TargetMode="External"/><Relationship Id="rId5" Type="http://schemas.openxmlformats.org/officeDocument/2006/relationships/hyperlink" Target="https://github.com/Microsoft/sql-server-samples/releases/download/adventureworks/AdventureWorksDW2022.bak" TargetMode="External"/><Relationship Id="rId10" Type="http://schemas.openxmlformats.org/officeDocument/2006/relationships/hyperlink" Target="https://marketplace.visualstudio.com/items?itemName=ProBITools.MicrosoftAnalysisServicesModelingProjects2022" TargetMode="External"/><Relationship Id="rId4" Type="http://schemas.openxmlformats.org/officeDocument/2006/relationships/hyperlink" Target="https://github.com/Microsoft/sql-server-samples/releases/download/adventureworks/AdventureWorks2022.bak" TargetMode="External"/><Relationship Id="rId9" Type="http://schemas.openxmlformats.org/officeDocument/2006/relationships/hyperlink" Target="https://marketplace.visualstudio.com/_apis/public/gallery/publishers/SSIS/vsextensions/MicrosoftDataToolsIntegrationServices/1.5/vspackage" TargetMode="Externa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68.pn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12" Type="http://schemas.openxmlformats.org/officeDocument/2006/relationships/image" Target="../media/image67.png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jpg"/><Relationship Id="rId11" Type="http://schemas.openxmlformats.org/officeDocument/2006/relationships/image" Target="../media/image66.png"/><Relationship Id="rId5" Type="http://schemas.openxmlformats.org/officeDocument/2006/relationships/image" Target="../media/image60.jpeg"/><Relationship Id="rId10" Type="http://schemas.openxmlformats.org/officeDocument/2006/relationships/image" Target="../media/image65.png"/><Relationship Id="rId4" Type="http://schemas.openxmlformats.org/officeDocument/2006/relationships/image" Target="../media/image59.jpg"/><Relationship Id="rId9" Type="http://schemas.openxmlformats.org/officeDocument/2006/relationships/image" Target="../media/image6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7" Type="http://schemas.microsoft.com/office/2007/relationships/hdphoto" Target="../media/hdphoto2.wd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microsoft.com/office/2007/relationships/hdphoto" Target="../media/hdphoto1.wdp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14.png"/><Relationship Id="rId4" Type="http://schemas.openxmlformats.org/officeDocument/2006/relationships/image" Target="../media/image13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2.emf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14.png"/><Relationship Id="rId4" Type="http://schemas.openxmlformats.org/officeDocument/2006/relationships/image" Target="../media/image1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5C2355F-3C5B-AAE7-805C-4EE255EFB76D}"/>
              </a:ext>
            </a:extLst>
          </p:cNvPr>
          <p:cNvSpPr txBox="1"/>
          <p:nvPr/>
        </p:nvSpPr>
        <p:spPr>
          <a:xfrm>
            <a:off x="2904565" y="1753040"/>
            <a:ext cx="8735719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r" defTabSz="457200" rtl="1" eaLnBrk="1" latinLnBrk="0" hangingPunct="1"/>
            <a:r>
              <a:rPr lang="fa-IR" sz="7200" b="1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هوش تجاری</a:t>
            </a:r>
          </a:p>
          <a:p>
            <a:pPr marL="0" algn="r" defTabSz="457200" rtl="1" eaLnBrk="1" latinLnBrk="0" hangingPunct="1"/>
            <a:r>
              <a:rPr lang="fa-IR" sz="3000" b="1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(</a:t>
            </a:r>
            <a:r>
              <a:rPr lang="en-US" sz="3000" b="1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Enterprise BI</a:t>
            </a:r>
            <a:r>
              <a:rPr lang="fa-IR" sz="3000" b="1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)</a:t>
            </a:r>
            <a:endParaRPr lang="en-IR" sz="3000" b="1" dirty="0">
              <a:solidFill>
                <a:schemeClr val="bg1"/>
              </a:solidFill>
              <a:latin typeface="SG Kara FaNum" pitchFamily="2" charset="-78"/>
              <a:ea typeface="SG Kara FaNum" pitchFamily="2" charset="-78"/>
              <a:cs typeface="SG Kara FaNum" pitchFamily="2" charset="-78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D74B2B2-BB36-37C5-F929-69E2124A8F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73611" y="4686549"/>
            <a:ext cx="2413552" cy="598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936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D6560C2-32BF-AE6C-1425-B039104731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235" y="381551"/>
            <a:ext cx="606266" cy="60626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C4E0931-CF0A-969A-1AF2-3DA0215E0D7F}"/>
              </a:ext>
            </a:extLst>
          </p:cNvPr>
          <p:cNvSpPr txBox="1"/>
          <p:nvPr/>
        </p:nvSpPr>
        <p:spPr>
          <a:xfrm>
            <a:off x="1440987" y="453851"/>
            <a:ext cx="1014480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2700" b="1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راهکارها ...</a:t>
            </a:r>
            <a:endParaRPr lang="en-US" sz="2700" b="1" dirty="0">
              <a:solidFill>
                <a:schemeClr val="bg1"/>
              </a:solidFill>
              <a:latin typeface="SG Kara FaNum" pitchFamily="2" charset="-78"/>
              <a:ea typeface="SG Kara FaNum" pitchFamily="2" charset="-78"/>
              <a:cs typeface="SG Kara FaNum" pitchFamily="2" charset="-78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E92F8C3-5D4B-4E98-B30C-DF21DF18DF9D}"/>
              </a:ext>
            </a:extLst>
          </p:cNvPr>
          <p:cNvSpPr txBox="1"/>
          <p:nvPr/>
        </p:nvSpPr>
        <p:spPr>
          <a:xfrm>
            <a:off x="605235" y="6237288"/>
            <a:ext cx="25635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 dirty="0" err="1">
                <a:solidFill>
                  <a:schemeClr val="bg1">
                    <a:lumMod val="75000"/>
                  </a:schemeClr>
                </a:solidFill>
                <a:latin typeface="SG Kara FaNum Light" pitchFamily="2" charset="-78"/>
                <a:ea typeface="SG Kara FaNum Light" pitchFamily="2" charset="-78"/>
                <a:cs typeface="SG Kara FaNum Light" pitchFamily="2" charset="-78"/>
              </a:rPr>
              <a:t>education.systemgroup.net</a:t>
            </a:r>
            <a:endParaRPr lang="en-IR" sz="1200" spc="150" dirty="0">
              <a:solidFill>
                <a:schemeClr val="bg1">
                  <a:lumMod val="75000"/>
                </a:schemeClr>
              </a:solidFill>
              <a:latin typeface="SG Kara FaNum Light" pitchFamily="2" charset="-78"/>
              <a:ea typeface="SG Kara FaNum Light" pitchFamily="2" charset="-78"/>
              <a:cs typeface="SG Kara FaNum Light" pitchFamily="2" charset="-78"/>
            </a:endParaRPr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F48A4076-0E2A-2B19-4EE8-1E6603BE6657}"/>
              </a:ext>
            </a:extLst>
          </p:cNvPr>
          <p:cNvGrpSpPr/>
          <p:nvPr/>
        </p:nvGrpSpPr>
        <p:grpSpPr>
          <a:xfrm>
            <a:off x="3709523" y="3503456"/>
            <a:ext cx="717882" cy="1186586"/>
            <a:chOff x="15544800" y="2584411"/>
            <a:chExt cx="717882" cy="1186586"/>
          </a:xfrm>
        </p:grpSpPr>
        <p:pic>
          <p:nvPicPr>
            <p:cNvPr id="110" name="Picture 109">
              <a:extLst>
                <a:ext uri="{FF2B5EF4-FFF2-40B4-BE49-F238E27FC236}">
                  <a16:creationId xmlns:a16="http://schemas.microsoft.com/office/drawing/2014/main" id="{38FE81BA-80CD-A06F-3557-8F4A753391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clrChange>
                <a:clrFrom>
                  <a:srgbClr val="FCFEFD"/>
                </a:clrFrom>
                <a:clrTo>
                  <a:srgbClr val="FCFEFD">
                    <a:alpha val="0"/>
                  </a:srgbClr>
                </a:clrTo>
              </a:clrChange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257" t="9347" r="25998" b="9488"/>
            <a:stretch/>
          </p:blipFill>
          <p:spPr>
            <a:xfrm>
              <a:off x="15544800" y="2964412"/>
              <a:ext cx="717882" cy="806585"/>
            </a:xfrm>
            <a:prstGeom prst="rect">
              <a:avLst/>
            </a:prstGeom>
          </p:spPr>
        </p:pic>
        <p:sp>
          <p:nvSpPr>
            <p:cNvPr id="111" name="TextBox 23">
              <a:extLst>
                <a:ext uri="{FF2B5EF4-FFF2-40B4-BE49-F238E27FC236}">
                  <a16:creationId xmlns:a16="http://schemas.microsoft.com/office/drawing/2014/main" id="{5BAF4394-641F-5261-74CD-CC5A927DCBFF}"/>
                </a:ext>
              </a:extLst>
            </p:cNvPr>
            <p:cNvSpPr txBox="1"/>
            <p:nvPr/>
          </p:nvSpPr>
          <p:spPr>
            <a:xfrm>
              <a:off x="15605852" y="2584411"/>
              <a:ext cx="595778" cy="36619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232"/>
                </a:lnSpc>
              </a:pPr>
              <a:r>
                <a:rPr lang="en-US" sz="1600" b="1" dirty="0">
                  <a:solidFill>
                    <a:srgbClr val="D6001C"/>
                  </a:solidFill>
                  <a:latin typeface="Poppins Medium Bold"/>
                  <a:ea typeface="Poppins Medium Bold"/>
                  <a:cs typeface="Poppins Medium Bold"/>
                  <a:sym typeface="Poppins Medium Bold"/>
                </a:rPr>
                <a:t>CRM</a:t>
              </a:r>
            </a:p>
          </p:txBody>
        </p: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A2F864F7-9483-D15B-F8DA-2E2E0ACE2925}"/>
              </a:ext>
            </a:extLst>
          </p:cNvPr>
          <p:cNvGrpSpPr/>
          <p:nvPr/>
        </p:nvGrpSpPr>
        <p:grpSpPr>
          <a:xfrm>
            <a:off x="4328648" y="4988263"/>
            <a:ext cx="717882" cy="1186586"/>
            <a:chOff x="15544800" y="2584411"/>
            <a:chExt cx="717882" cy="1186586"/>
          </a:xfrm>
        </p:grpSpPr>
        <p:pic>
          <p:nvPicPr>
            <p:cNvPr id="113" name="Picture 112">
              <a:extLst>
                <a:ext uri="{FF2B5EF4-FFF2-40B4-BE49-F238E27FC236}">
                  <a16:creationId xmlns:a16="http://schemas.microsoft.com/office/drawing/2014/main" id="{1F249813-E73B-EA97-E719-6FC922B25A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clrChange>
                <a:clrFrom>
                  <a:srgbClr val="FCFEFD"/>
                </a:clrFrom>
                <a:clrTo>
                  <a:srgbClr val="FCFEFD">
                    <a:alpha val="0"/>
                  </a:srgbClr>
                </a:clrTo>
              </a:clrChange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257" t="9347" r="25998" b="9488"/>
            <a:stretch/>
          </p:blipFill>
          <p:spPr>
            <a:xfrm>
              <a:off x="15544800" y="2964412"/>
              <a:ext cx="717882" cy="806585"/>
            </a:xfrm>
            <a:prstGeom prst="rect">
              <a:avLst/>
            </a:prstGeom>
          </p:spPr>
        </p:pic>
        <p:sp>
          <p:nvSpPr>
            <p:cNvPr id="114" name="TextBox 23">
              <a:extLst>
                <a:ext uri="{FF2B5EF4-FFF2-40B4-BE49-F238E27FC236}">
                  <a16:creationId xmlns:a16="http://schemas.microsoft.com/office/drawing/2014/main" id="{FF49AAED-BA8A-4369-D215-3BCB646D1900}"/>
                </a:ext>
              </a:extLst>
            </p:cNvPr>
            <p:cNvSpPr txBox="1"/>
            <p:nvPr/>
          </p:nvSpPr>
          <p:spPr>
            <a:xfrm>
              <a:off x="15605852" y="2584411"/>
              <a:ext cx="595778" cy="36619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232"/>
                </a:lnSpc>
              </a:pPr>
              <a:r>
                <a:rPr lang="en-US" sz="1600" b="1" dirty="0">
                  <a:solidFill>
                    <a:srgbClr val="D6001C"/>
                  </a:solidFill>
                  <a:latin typeface="Poppins Medium Bold"/>
                  <a:ea typeface="Poppins Medium Bold"/>
                  <a:cs typeface="Poppins Medium Bold"/>
                  <a:sym typeface="Poppins Medium Bold"/>
                </a:rPr>
                <a:t>HR</a:t>
              </a:r>
            </a:p>
          </p:txBody>
        </p:sp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83257935-66B0-8746-D99A-B91CC7C992F7}"/>
              </a:ext>
            </a:extLst>
          </p:cNvPr>
          <p:cNvGrpSpPr/>
          <p:nvPr/>
        </p:nvGrpSpPr>
        <p:grpSpPr>
          <a:xfrm>
            <a:off x="8357723" y="3487531"/>
            <a:ext cx="717882" cy="1186586"/>
            <a:chOff x="15544800" y="2584411"/>
            <a:chExt cx="717882" cy="1186586"/>
          </a:xfrm>
        </p:grpSpPr>
        <p:pic>
          <p:nvPicPr>
            <p:cNvPr id="116" name="Picture 115">
              <a:extLst>
                <a:ext uri="{FF2B5EF4-FFF2-40B4-BE49-F238E27FC236}">
                  <a16:creationId xmlns:a16="http://schemas.microsoft.com/office/drawing/2014/main" id="{C6948535-7B04-7699-CC0C-1E22B77FE5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clrChange>
                <a:clrFrom>
                  <a:srgbClr val="FCFEFD"/>
                </a:clrFrom>
                <a:clrTo>
                  <a:srgbClr val="FCFEFD">
                    <a:alpha val="0"/>
                  </a:srgbClr>
                </a:clrTo>
              </a:clrChange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257" t="9347" r="25998" b="9488"/>
            <a:stretch/>
          </p:blipFill>
          <p:spPr>
            <a:xfrm>
              <a:off x="15544800" y="2964412"/>
              <a:ext cx="717882" cy="806585"/>
            </a:xfrm>
            <a:prstGeom prst="rect">
              <a:avLst/>
            </a:prstGeom>
          </p:spPr>
        </p:pic>
        <p:sp>
          <p:nvSpPr>
            <p:cNvPr id="117" name="TextBox 23">
              <a:extLst>
                <a:ext uri="{FF2B5EF4-FFF2-40B4-BE49-F238E27FC236}">
                  <a16:creationId xmlns:a16="http://schemas.microsoft.com/office/drawing/2014/main" id="{7E527A53-B3F2-4CE6-CB9E-BF6B51A670C1}"/>
                </a:ext>
              </a:extLst>
            </p:cNvPr>
            <p:cNvSpPr txBox="1"/>
            <p:nvPr/>
          </p:nvSpPr>
          <p:spPr>
            <a:xfrm>
              <a:off x="15605852" y="2584411"/>
              <a:ext cx="595778" cy="36619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232"/>
                </a:lnSpc>
              </a:pPr>
              <a:r>
                <a:rPr lang="en-US" sz="1600" b="1" dirty="0">
                  <a:solidFill>
                    <a:srgbClr val="D6001C"/>
                  </a:solidFill>
                  <a:latin typeface="Poppins Medium Bold"/>
                  <a:ea typeface="Poppins Medium Bold"/>
                  <a:cs typeface="Poppins Medium Bold"/>
                  <a:sym typeface="Poppins Medium Bold"/>
                </a:rPr>
                <a:t>SALE</a:t>
              </a:r>
            </a:p>
          </p:txBody>
        </p:sp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B0966ED3-040F-4029-58AB-5139AB0C9762}"/>
              </a:ext>
            </a:extLst>
          </p:cNvPr>
          <p:cNvGrpSpPr/>
          <p:nvPr/>
        </p:nvGrpSpPr>
        <p:grpSpPr>
          <a:xfrm>
            <a:off x="7186148" y="4988263"/>
            <a:ext cx="717882" cy="1186586"/>
            <a:chOff x="15544800" y="2584411"/>
            <a:chExt cx="717882" cy="1186586"/>
          </a:xfrm>
        </p:grpSpPr>
        <p:pic>
          <p:nvPicPr>
            <p:cNvPr id="119" name="Picture 118">
              <a:extLst>
                <a:ext uri="{FF2B5EF4-FFF2-40B4-BE49-F238E27FC236}">
                  <a16:creationId xmlns:a16="http://schemas.microsoft.com/office/drawing/2014/main" id="{3A1B0281-A409-BA5D-68E1-2B3F351D72D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clrChange>
                <a:clrFrom>
                  <a:srgbClr val="FCFEFD"/>
                </a:clrFrom>
                <a:clrTo>
                  <a:srgbClr val="FCFEFD">
                    <a:alpha val="0"/>
                  </a:srgbClr>
                </a:clrTo>
              </a:clrChange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257" t="9347" r="25998" b="9488"/>
            <a:stretch/>
          </p:blipFill>
          <p:spPr>
            <a:xfrm>
              <a:off x="15544800" y="2964412"/>
              <a:ext cx="717882" cy="806585"/>
            </a:xfrm>
            <a:prstGeom prst="rect">
              <a:avLst/>
            </a:prstGeom>
          </p:spPr>
        </p:pic>
        <p:sp>
          <p:nvSpPr>
            <p:cNvPr id="120" name="TextBox 23">
              <a:extLst>
                <a:ext uri="{FF2B5EF4-FFF2-40B4-BE49-F238E27FC236}">
                  <a16:creationId xmlns:a16="http://schemas.microsoft.com/office/drawing/2014/main" id="{55090255-FA7D-3E60-1302-C77230E0D124}"/>
                </a:ext>
              </a:extLst>
            </p:cNvPr>
            <p:cNvSpPr txBox="1"/>
            <p:nvPr/>
          </p:nvSpPr>
          <p:spPr>
            <a:xfrm>
              <a:off x="15605852" y="2584411"/>
              <a:ext cx="595778" cy="36035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232"/>
                </a:lnSpc>
              </a:pPr>
              <a:r>
                <a:rPr lang="en-US" sz="1600" b="1" dirty="0">
                  <a:solidFill>
                    <a:srgbClr val="D6001C"/>
                  </a:solidFill>
                  <a:latin typeface="Poppins Medium Bold"/>
                  <a:ea typeface="Poppins Medium Bold"/>
                  <a:cs typeface="Poppins Medium Bold"/>
                  <a:sym typeface="Poppins Medium Bold"/>
                </a:rPr>
                <a:t>SCM</a:t>
              </a:r>
            </a:p>
          </p:txBody>
        </p:sp>
      </p:grpSp>
      <p:pic>
        <p:nvPicPr>
          <p:cNvPr id="121" name="Picture 120">
            <a:extLst>
              <a:ext uri="{FF2B5EF4-FFF2-40B4-BE49-F238E27FC236}">
                <a16:creationId xmlns:a16="http://schemas.microsoft.com/office/drawing/2014/main" id="{BF66AFB5-B0A0-09AA-336B-3822BBF6AAD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2270" y="5266731"/>
            <a:ext cx="988138" cy="1474832"/>
          </a:xfrm>
          <a:prstGeom prst="rect">
            <a:avLst/>
          </a:prstGeom>
        </p:spPr>
      </p:pic>
      <p:grpSp>
        <p:nvGrpSpPr>
          <p:cNvPr id="122" name="Group 121">
            <a:extLst>
              <a:ext uri="{FF2B5EF4-FFF2-40B4-BE49-F238E27FC236}">
                <a16:creationId xmlns:a16="http://schemas.microsoft.com/office/drawing/2014/main" id="{16827BD1-E494-0AA5-2D32-4E1059F84D04}"/>
              </a:ext>
            </a:extLst>
          </p:cNvPr>
          <p:cNvGrpSpPr/>
          <p:nvPr/>
        </p:nvGrpSpPr>
        <p:grpSpPr>
          <a:xfrm>
            <a:off x="4879809" y="520526"/>
            <a:ext cx="1179380" cy="1004022"/>
            <a:chOff x="5974122" y="1445257"/>
            <a:chExt cx="1179380" cy="1004022"/>
          </a:xfrm>
        </p:grpSpPr>
        <p:pic>
          <p:nvPicPr>
            <p:cNvPr id="123" name="Picture 122">
              <a:extLst>
                <a:ext uri="{FF2B5EF4-FFF2-40B4-BE49-F238E27FC236}">
                  <a16:creationId xmlns:a16="http://schemas.microsoft.com/office/drawing/2014/main" id="{8F584A8B-36C0-491B-A157-8C0FD48E3D5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45118" y="1730439"/>
              <a:ext cx="717883" cy="718840"/>
            </a:xfrm>
            <a:prstGeom prst="rect">
              <a:avLst/>
            </a:prstGeom>
          </p:spPr>
        </p:pic>
        <p:sp>
          <p:nvSpPr>
            <p:cNvPr id="124" name="TextBox 21">
              <a:extLst>
                <a:ext uri="{FF2B5EF4-FFF2-40B4-BE49-F238E27FC236}">
                  <a16:creationId xmlns:a16="http://schemas.microsoft.com/office/drawing/2014/main" id="{712717FA-0BCA-4CB9-7B0A-6EE3C12EC4E9}"/>
                </a:ext>
              </a:extLst>
            </p:cNvPr>
            <p:cNvSpPr txBox="1"/>
            <p:nvPr/>
          </p:nvSpPr>
          <p:spPr>
            <a:xfrm>
              <a:off x="5974122" y="1445257"/>
              <a:ext cx="1179380" cy="29072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2520"/>
                </a:lnSpc>
                <a:spcBef>
                  <a:spcPct val="0"/>
                </a:spcBef>
              </a:pPr>
              <a:r>
                <a:rPr lang="en-US" sz="1400" dirty="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Data Analyst</a:t>
              </a:r>
              <a:endParaRPr lang="en-US" sz="1400" u="none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7DA2389E-FECF-C94B-866F-4B485D5453C7}"/>
              </a:ext>
            </a:extLst>
          </p:cNvPr>
          <p:cNvGrpSpPr/>
          <p:nvPr/>
        </p:nvGrpSpPr>
        <p:grpSpPr>
          <a:xfrm>
            <a:off x="6268739" y="520526"/>
            <a:ext cx="1179380" cy="1004022"/>
            <a:chOff x="5974122" y="1445257"/>
            <a:chExt cx="1179380" cy="1004022"/>
          </a:xfrm>
        </p:grpSpPr>
        <p:pic>
          <p:nvPicPr>
            <p:cNvPr id="135" name="Picture 134">
              <a:extLst>
                <a:ext uri="{FF2B5EF4-FFF2-40B4-BE49-F238E27FC236}">
                  <a16:creationId xmlns:a16="http://schemas.microsoft.com/office/drawing/2014/main" id="{9142A661-E134-0788-7C97-6516E9CD20F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45118" y="1730439"/>
              <a:ext cx="717883" cy="718840"/>
            </a:xfrm>
            <a:prstGeom prst="rect">
              <a:avLst/>
            </a:prstGeom>
          </p:spPr>
        </p:pic>
        <p:sp>
          <p:nvSpPr>
            <p:cNvPr id="136" name="TextBox 21">
              <a:extLst>
                <a:ext uri="{FF2B5EF4-FFF2-40B4-BE49-F238E27FC236}">
                  <a16:creationId xmlns:a16="http://schemas.microsoft.com/office/drawing/2014/main" id="{4DDC4F8F-A4A2-DDD0-EF60-F4D7C47F8BC9}"/>
                </a:ext>
              </a:extLst>
            </p:cNvPr>
            <p:cNvSpPr txBox="1"/>
            <p:nvPr/>
          </p:nvSpPr>
          <p:spPr>
            <a:xfrm>
              <a:off x="5974122" y="1445257"/>
              <a:ext cx="1179380" cy="29072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2520"/>
                </a:lnSpc>
                <a:spcBef>
                  <a:spcPct val="0"/>
                </a:spcBef>
              </a:pPr>
              <a:r>
                <a:rPr lang="en-US" sz="1400" dirty="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Dashboard</a:t>
              </a:r>
              <a:endParaRPr lang="en-US" sz="1400" u="none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</p:grpSp>
      <p:sp>
        <p:nvSpPr>
          <p:cNvPr id="137" name="AutoShape 4">
            <a:extLst>
              <a:ext uri="{FF2B5EF4-FFF2-40B4-BE49-F238E27FC236}">
                <a16:creationId xmlns:a16="http://schemas.microsoft.com/office/drawing/2014/main" id="{5D551CDE-1AE5-0C2F-E403-F5CFB0CB55DA}"/>
              </a:ext>
            </a:extLst>
          </p:cNvPr>
          <p:cNvSpPr/>
          <p:nvPr/>
        </p:nvSpPr>
        <p:spPr>
          <a:xfrm flipV="1">
            <a:off x="3764895" y="1987425"/>
            <a:ext cx="8229600" cy="0"/>
          </a:xfrm>
          <a:prstGeom prst="line">
            <a:avLst/>
          </a:prstGeom>
          <a:ln w="1905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8" name="TextBox 19">
            <a:extLst>
              <a:ext uri="{FF2B5EF4-FFF2-40B4-BE49-F238E27FC236}">
                <a16:creationId xmlns:a16="http://schemas.microsoft.com/office/drawing/2014/main" id="{B3DBE3C9-E7B8-CEC9-9F38-D56D0605E7B0}"/>
              </a:ext>
            </a:extLst>
          </p:cNvPr>
          <p:cNvSpPr txBox="1"/>
          <p:nvPr/>
        </p:nvSpPr>
        <p:spPr>
          <a:xfrm>
            <a:off x="9968846" y="1534073"/>
            <a:ext cx="2194580" cy="3779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232"/>
              </a:lnSpc>
            </a:pPr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Data Consumers</a:t>
            </a:r>
          </a:p>
        </p:txBody>
      </p:sp>
      <p:sp>
        <p:nvSpPr>
          <p:cNvPr id="139" name="TextBox 19">
            <a:extLst>
              <a:ext uri="{FF2B5EF4-FFF2-40B4-BE49-F238E27FC236}">
                <a16:creationId xmlns:a16="http://schemas.microsoft.com/office/drawing/2014/main" id="{7B4C69DE-94E7-6D4D-5AF6-FF39000A80A2}"/>
              </a:ext>
            </a:extLst>
          </p:cNvPr>
          <p:cNvSpPr txBox="1"/>
          <p:nvPr/>
        </p:nvSpPr>
        <p:spPr>
          <a:xfrm>
            <a:off x="9968846" y="2028880"/>
            <a:ext cx="2194580" cy="3779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232"/>
              </a:lnSpc>
            </a:pPr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Data Producers</a:t>
            </a:r>
          </a:p>
        </p:txBody>
      </p: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82F7E79E-1AED-DE74-D9DF-BE1725D549D2}"/>
              </a:ext>
            </a:extLst>
          </p:cNvPr>
          <p:cNvCxnSpPr>
            <a:cxnSpLocks/>
            <a:stCxn id="111" idx="3"/>
            <a:endCxn id="51" idx="1"/>
          </p:cNvCxnSpPr>
          <p:nvPr/>
        </p:nvCxnSpPr>
        <p:spPr>
          <a:xfrm>
            <a:off x="4366353" y="3686551"/>
            <a:ext cx="1216177" cy="474391"/>
          </a:xfrm>
          <a:prstGeom prst="straightConnector1">
            <a:avLst/>
          </a:prstGeom>
          <a:ln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11E1B86C-DFB3-6481-5409-7B3623203C88}"/>
              </a:ext>
            </a:extLst>
          </p:cNvPr>
          <p:cNvCxnSpPr>
            <a:cxnSpLocks/>
            <a:stCxn id="114" idx="0"/>
            <a:endCxn id="51" idx="1"/>
          </p:cNvCxnSpPr>
          <p:nvPr/>
        </p:nvCxnSpPr>
        <p:spPr>
          <a:xfrm flipV="1">
            <a:off x="4687589" y="4160942"/>
            <a:ext cx="894941" cy="827321"/>
          </a:xfrm>
          <a:prstGeom prst="straightConnector1">
            <a:avLst/>
          </a:prstGeom>
          <a:ln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53209CF6-AEA2-56EE-0AC5-0628A6F0F906}"/>
              </a:ext>
            </a:extLst>
          </p:cNvPr>
          <p:cNvCxnSpPr>
            <a:cxnSpLocks/>
            <a:stCxn id="117" idx="1"/>
            <a:endCxn id="51" idx="3"/>
          </p:cNvCxnSpPr>
          <p:nvPr/>
        </p:nvCxnSpPr>
        <p:spPr>
          <a:xfrm flipH="1">
            <a:off x="6803291" y="3670626"/>
            <a:ext cx="1615484" cy="490316"/>
          </a:xfrm>
          <a:prstGeom prst="straightConnector1">
            <a:avLst/>
          </a:prstGeom>
          <a:ln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Arrow Connector 160">
            <a:extLst>
              <a:ext uri="{FF2B5EF4-FFF2-40B4-BE49-F238E27FC236}">
                <a16:creationId xmlns:a16="http://schemas.microsoft.com/office/drawing/2014/main" id="{691CB714-5C7B-36AC-E1E1-86925BC7D4AB}"/>
              </a:ext>
            </a:extLst>
          </p:cNvPr>
          <p:cNvCxnSpPr>
            <a:cxnSpLocks/>
            <a:stCxn id="120" idx="0"/>
            <a:endCxn id="51" idx="3"/>
          </p:cNvCxnSpPr>
          <p:nvPr/>
        </p:nvCxnSpPr>
        <p:spPr>
          <a:xfrm flipH="1" flipV="1">
            <a:off x="6803291" y="4160942"/>
            <a:ext cx="741798" cy="827321"/>
          </a:xfrm>
          <a:prstGeom prst="straightConnector1">
            <a:avLst/>
          </a:prstGeom>
          <a:ln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937FF124-3E08-A56A-43EB-88B98DD827E3}"/>
              </a:ext>
            </a:extLst>
          </p:cNvPr>
          <p:cNvGrpSpPr/>
          <p:nvPr/>
        </p:nvGrpSpPr>
        <p:grpSpPr>
          <a:xfrm>
            <a:off x="5238596" y="3458094"/>
            <a:ext cx="1901878" cy="1388648"/>
            <a:chOff x="5267171" y="3077094"/>
            <a:chExt cx="1901878" cy="1388648"/>
          </a:xfrm>
        </p:grpSpPr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78300EC7-B04D-1E17-216A-4AD309D4B9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clrChange>
                <a:clrFrom>
                  <a:srgbClr val="FCFEFD"/>
                </a:clrFrom>
                <a:clrTo>
                  <a:srgbClr val="FCFEFD">
                    <a:alpha val="0"/>
                  </a:srgbClr>
                </a:clrTo>
              </a:clrChange>
              <a:duotone>
                <a:schemeClr val="accent5">
                  <a:shade val="45000"/>
                  <a:satMod val="135000"/>
                </a:schemeClr>
                <a:prstClr val="white"/>
              </a:duotone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257" t="9347" r="25998" b="9488"/>
            <a:stretch/>
          </p:blipFill>
          <p:spPr>
            <a:xfrm>
              <a:off x="5611105" y="3094142"/>
              <a:ext cx="1220761" cy="1371600"/>
            </a:xfrm>
            <a:prstGeom prst="rect">
              <a:avLst/>
            </a:prstGeom>
          </p:spPr>
        </p:pic>
        <p:sp>
          <p:nvSpPr>
            <p:cNvPr id="52" name="TextBox 23">
              <a:extLst>
                <a:ext uri="{FF2B5EF4-FFF2-40B4-BE49-F238E27FC236}">
                  <a16:creationId xmlns:a16="http://schemas.microsoft.com/office/drawing/2014/main" id="{CE82F58A-D713-430D-8013-88DCB748E8A1}"/>
                </a:ext>
              </a:extLst>
            </p:cNvPr>
            <p:cNvSpPr txBox="1"/>
            <p:nvPr/>
          </p:nvSpPr>
          <p:spPr>
            <a:xfrm>
              <a:off x="5267171" y="3077094"/>
              <a:ext cx="1901878" cy="770724"/>
            </a:xfrm>
            <a:prstGeom prst="rect">
              <a:avLst/>
            </a:prstGeom>
          </p:spPr>
          <p:txBody>
            <a:bodyPr wrap="square" lIns="0" tIns="0" rIns="0" bIns="0" rtlCol="0" anchor="t">
              <a:prstTxWarp prst="textArchDown">
                <a:avLst/>
              </a:prstTxWarp>
              <a:spAutoFit/>
            </a:bodyPr>
            <a:lstStyle/>
            <a:p>
              <a:pPr algn="ctr">
                <a:lnSpc>
                  <a:spcPts val="3232"/>
                </a:lnSpc>
              </a:pPr>
              <a:r>
                <a:rPr lang="en-US" sz="1600" b="1" dirty="0">
                  <a:solidFill>
                    <a:schemeClr val="bg1"/>
                  </a:solidFill>
                  <a:latin typeface="Poppins Medium Bold"/>
                  <a:ea typeface="Poppins Medium Bold"/>
                  <a:cs typeface="Poppins Medium Bold"/>
                  <a:sym typeface="Poppins Medium Bold"/>
                </a:rPr>
                <a:t>Data</a:t>
              </a:r>
              <a:br>
                <a:rPr lang="en-US" sz="1600" b="1" dirty="0">
                  <a:solidFill>
                    <a:schemeClr val="bg1"/>
                  </a:solidFill>
                  <a:latin typeface="Poppins Medium Bold"/>
                  <a:ea typeface="Poppins Medium Bold"/>
                  <a:cs typeface="Poppins Medium Bold"/>
                  <a:sym typeface="Poppins Medium Bold"/>
                </a:rPr>
              </a:br>
              <a:r>
                <a:rPr lang="en-US" sz="1600" b="1" dirty="0">
                  <a:solidFill>
                    <a:schemeClr val="bg1"/>
                  </a:solidFill>
                  <a:latin typeface="Poppins Medium Bold"/>
                  <a:ea typeface="Poppins Medium Bold"/>
                  <a:cs typeface="Poppins Medium Bold"/>
                  <a:sym typeface="Poppins Medium Bold"/>
                </a:rPr>
                <a:t>Warehouse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EA360700-7E43-2C5E-AF74-8FD9BB30EFD8}"/>
              </a:ext>
            </a:extLst>
          </p:cNvPr>
          <p:cNvGrpSpPr/>
          <p:nvPr/>
        </p:nvGrpSpPr>
        <p:grpSpPr>
          <a:xfrm>
            <a:off x="5660812" y="2055917"/>
            <a:ext cx="949967" cy="731520"/>
            <a:chOff x="1573299" y="1388161"/>
            <a:chExt cx="949967" cy="731520"/>
          </a:xfrm>
        </p:grpSpPr>
        <p:sp>
          <p:nvSpPr>
            <p:cNvPr id="54" name="Hexagon 53">
              <a:extLst>
                <a:ext uri="{FF2B5EF4-FFF2-40B4-BE49-F238E27FC236}">
                  <a16:creationId xmlns:a16="http://schemas.microsoft.com/office/drawing/2014/main" id="{E43138BC-D3FC-E944-911E-0628D4006C9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24002" y="1388161"/>
              <a:ext cx="848563" cy="731520"/>
            </a:xfrm>
            <a:custGeom>
              <a:avLst/>
              <a:gdLst>
                <a:gd name="connsiteX0" fmla="*/ 0 w 848563"/>
                <a:gd name="connsiteY0" fmla="*/ 365760 h 731520"/>
                <a:gd name="connsiteX1" fmla="*/ 182880 w 848563"/>
                <a:gd name="connsiteY1" fmla="*/ 0 h 731520"/>
                <a:gd name="connsiteX2" fmla="*/ 665683 w 848563"/>
                <a:gd name="connsiteY2" fmla="*/ 0 h 731520"/>
                <a:gd name="connsiteX3" fmla="*/ 848563 w 848563"/>
                <a:gd name="connsiteY3" fmla="*/ 365760 h 731520"/>
                <a:gd name="connsiteX4" fmla="*/ 665683 w 848563"/>
                <a:gd name="connsiteY4" fmla="*/ 731520 h 731520"/>
                <a:gd name="connsiteX5" fmla="*/ 182880 w 848563"/>
                <a:gd name="connsiteY5" fmla="*/ 731520 h 731520"/>
                <a:gd name="connsiteX6" fmla="*/ 0 w 848563"/>
                <a:gd name="connsiteY6" fmla="*/ 365760 h 731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48563" h="731520" extrusionOk="0">
                  <a:moveTo>
                    <a:pt x="0" y="365760"/>
                  </a:moveTo>
                  <a:cubicBezTo>
                    <a:pt x="52894" y="298916"/>
                    <a:pt x="78936" y="169061"/>
                    <a:pt x="182880" y="0"/>
                  </a:cubicBezTo>
                  <a:cubicBezTo>
                    <a:pt x="397040" y="-3242"/>
                    <a:pt x="553381" y="-577"/>
                    <a:pt x="665683" y="0"/>
                  </a:cubicBezTo>
                  <a:cubicBezTo>
                    <a:pt x="724672" y="118469"/>
                    <a:pt x="780593" y="249815"/>
                    <a:pt x="848563" y="365760"/>
                  </a:cubicBezTo>
                  <a:cubicBezTo>
                    <a:pt x="797831" y="474050"/>
                    <a:pt x="713593" y="658577"/>
                    <a:pt x="665683" y="731520"/>
                  </a:cubicBezTo>
                  <a:cubicBezTo>
                    <a:pt x="523900" y="711575"/>
                    <a:pt x="422402" y="707983"/>
                    <a:pt x="182880" y="731520"/>
                  </a:cubicBezTo>
                  <a:cubicBezTo>
                    <a:pt x="99175" y="605652"/>
                    <a:pt x="66136" y="481137"/>
                    <a:pt x="0" y="365760"/>
                  </a:cubicBezTo>
                  <a:close/>
                </a:path>
              </a:pathLst>
            </a:custGeom>
            <a:noFill/>
            <a:ln w="28575">
              <a:solidFill>
                <a:srgbClr val="41B2C1"/>
              </a:solidFill>
              <a:extLst>
                <a:ext uri="{C807C97D-BFC1-408E-A445-0C87EB9F89A2}">
                  <ask:lineSketchStyleProps xmlns:ask="http://schemas.microsoft.com/office/drawing/2018/sketchyshapes" sd="1350547594">
                    <a:prstGeom prst="hexagon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55" name="TextBox 23">
              <a:extLst>
                <a:ext uri="{FF2B5EF4-FFF2-40B4-BE49-F238E27FC236}">
                  <a16:creationId xmlns:a16="http://schemas.microsoft.com/office/drawing/2014/main" id="{C1B76DA8-6454-1EF9-D0ED-8DBCBC5057BA}"/>
                </a:ext>
              </a:extLst>
            </p:cNvPr>
            <p:cNvSpPr txBox="1"/>
            <p:nvPr/>
          </p:nvSpPr>
          <p:spPr>
            <a:xfrm>
              <a:off x="1573299" y="1528094"/>
              <a:ext cx="949967" cy="361637"/>
            </a:xfrm>
            <a:prstGeom prst="rect">
              <a:avLst/>
            </a:prstGeom>
          </p:spPr>
          <p:txBody>
            <a:bodyPr wrap="square" lIns="0" tIns="0" rIns="0" bIns="0" rtlCol="0" anchor="ctr">
              <a:spAutoFit/>
            </a:bodyPr>
            <a:lstStyle/>
            <a:p>
              <a:pPr algn="ctr" rtl="1">
                <a:lnSpc>
                  <a:spcPts val="3232"/>
                </a:lnSpc>
              </a:pPr>
              <a:r>
                <a:rPr lang="en-US" sz="1400" dirty="0">
                  <a:solidFill>
                    <a:schemeClr val="bg1"/>
                  </a:solidFill>
                  <a:latin typeface="SG Kara" panose="00000500000000000000" pitchFamily="2" charset="-78"/>
                  <a:ea typeface="SG Kara" panose="00000500000000000000" pitchFamily="2" charset="-78"/>
                  <a:cs typeface="SG Kara" panose="00000500000000000000" pitchFamily="2" charset="-78"/>
                  <a:sym typeface="Poppins Medium Bold"/>
                </a:rPr>
                <a:t>SP</a:t>
              </a: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274306CC-09A6-F1CD-7589-7CBBF5C00DF0}"/>
              </a:ext>
            </a:extLst>
          </p:cNvPr>
          <p:cNvGrpSpPr/>
          <p:nvPr/>
        </p:nvGrpSpPr>
        <p:grpSpPr>
          <a:xfrm>
            <a:off x="6374014" y="2427815"/>
            <a:ext cx="949967" cy="731520"/>
            <a:chOff x="1573299" y="1388161"/>
            <a:chExt cx="949967" cy="731520"/>
          </a:xfrm>
        </p:grpSpPr>
        <p:sp>
          <p:nvSpPr>
            <p:cNvPr id="60" name="Hexagon 59">
              <a:extLst>
                <a:ext uri="{FF2B5EF4-FFF2-40B4-BE49-F238E27FC236}">
                  <a16:creationId xmlns:a16="http://schemas.microsoft.com/office/drawing/2014/main" id="{13DA0C51-AADC-0F59-86C5-8D72956447B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24002" y="1388161"/>
              <a:ext cx="848563" cy="731520"/>
            </a:xfrm>
            <a:custGeom>
              <a:avLst/>
              <a:gdLst>
                <a:gd name="connsiteX0" fmla="*/ 0 w 848563"/>
                <a:gd name="connsiteY0" fmla="*/ 365760 h 731520"/>
                <a:gd name="connsiteX1" fmla="*/ 182880 w 848563"/>
                <a:gd name="connsiteY1" fmla="*/ 0 h 731520"/>
                <a:gd name="connsiteX2" fmla="*/ 665683 w 848563"/>
                <a:gd name="connsiteY2" fmla="*/ 0 h 731520"/>
                <a:gd name="connsiteX3" fmla="*/ 848563 w 848563"/>
                <a:gd name="connsiteY3" fmla="*/ 365760 h 731520"/>
                <a:gd name="connsiteX4" fmla="*/ 665683 w 848563"/>
                <a:gd name="connsiteY4" fmla="*/ 731520 h 731520"/>
                <a:gd name="connsiteX5" fmla="*/ 182880 w 848563"/>
                <a:gd name="connsiteY5" fmla="*/ 731520 h 731520"/>
                <a:gd name="connsiteX6" fmla="*/ 0 w 848563"/>
                <a:gd name="connsiteY6" fmla="*/ 365760 h 731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48563" h="731520" extrusionOk="0">
                  <a:moveTo>
                    <a:pt x="0" y="365760"/>
                  </a:moveTo>
                  <a:cubicBezTo>
                    <a:pt x="52894" y="298916"/>
                    <a:pt x="78936" y="169061"/>
                    <a:pt x="182880" y="0"/>
                  </a:cubicBezTo>
                  <a:cubicBezTo>
                    <a:pt x="397040" y="-3242"/>
                    <a:pt x="553381" y="-577"/>
                    <a:pt x="665683" y="0"/>
                  </a:cubicBezTo>
                  <a:cubicBezTo>
                    <a:pt x="724672" y="118469"/>
                    <a:pt x="780593" y="249815"/>
                    <a:pt x="848563" y="365760"/>
                  </a:cubicBezTo>
                  <a:cubicBezTo>
                    <a:pt x="797831" y="474050"/>
                    <a:pt x="713593" y="658577"/>
                    <a:pt x="665683" y="731520"/>
                  </a:cubicBezTo>
                  <a:cubicBezTo>
                    <a:pt x="523900" y="711575"/>
                    <a:pt x="422402" y="707983"/>
                    <a:pt x="182880" y="731520"/>
                  </a:cubicBezTo>
                  <a:cubicBezTo>
                    <a:pt x="99175" y="605652"/>
                    <a:pt x="66136" y="481137"/>
                    <a:pt x="0" y="365760"/>
                  </a:cubicBezTo>
                  <a:close/>
                </a:path>
              </a:pathLst>
            </a:custGeom>
            <a:noFill/>
            <a:ln w="28575">
              <a:solidFill>
                <a:srgbClr val="41B2C1"/>
              </a:solidFill>
              <a:extLst>
                <a:ext uri="{C807C97D-BFC1-408E-A445-0C87EB9F89A2}">
                  <ask:lineSketchStyleProps xmlns:ask="http://schemas.microsoft.com/office/drawing/2018/sketchyshapes" sd="1350547594">
                    <a:prstGeom prst="hexagon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61" name="TextBox 23">
              <a:extLst>
                <a:ext uri="{FF2B5EF4-FFF2-40B4-BE49-F238E27FC236}">
                  <a16:creationId xmlns:a16="http://schemas.microsoft.com/office/drawing/2014/main" id="{5A3E6AB2-84CE-3EC7-960B-FD9FC317128E}"/>
                </a:ext>
              </a:extLst>
            </p:cNvPr>
            <p:cNvSpPr txBox="1"/>
            <p:nvPr/>
          </p:nvSpPr>
          <p:spPr>
            <a:xfrm>
              <a:off x="1573299" y="1528094"/>
              <a:ext cx="949967" cy="361637"/>
            </a:xfrm>
            <a:prstGeom prst="rect">
              <a:avLst/>
            </a:prstGeom>
          </p:spPr>
          <p:txBody>
            <a:bodyPr wrap="square" lIns="0" tIns="0" rIns="0" bIns="0" rtlCol="0" anchor="ctr">
              <a:spAutoFit/>
            </a:bodyPr>
            <a:lstStyle/>
            <a:p>
              <a:pPr algn="ctr" rtl="1">
                <a:lnSpc>
                  <a:spcPts val="3232"/>
                </a:lnSpc>
              </a:pPr>
              <a:r>
                <a:rPr lang="en-US" sz="1400" dirty="0">
                  <a:solidFill>
                    <a:schemeClr val="bg1"/>
                  </a:solidFill>
                  <a:latin typeface="SG Kara" panose="00000500000000000000" pitchFamily="2" charset="-78"/>
                  <a:ea typeface="SG Kara" panose="00000500000000000000" pitchFamily="2" charset="-78"/>
                  <a:cs typeface="SG Kara" panose="00000500000000000000" pitchFamily="2" charset="-78"/>
                  <a:sym typeface="Poppins Medium Bold"/>
                </a:rPr>
                <a:t>C#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FA865970-DFB2-F829-210F-49EE2C497250}"/>
              </a:ext>
            </a:extLst>
          </p:cNvPr>
          <p:cNvGrpSpPr/>
          <p:nvPr/>
        </p:nvGrpSpPr>
        <p:grpSpPr>
          <a:xfrm>
            <a:off x="5718123" y="2795835"/>
            <a:ext cx="910296" cy="519619"/>
            <a:chOff x="9499548" y="5224710"/>
            <a:chExt cx="910296" cy="519619"/>
          </a:xfrm>
        </p:grpSpPr>
        <p:sp>
          <p:nvSpPr>
            <p:cNvPr id="64" name="TextBox 23">
              <a:extLst>
                <a:ext uri="{FF2B5EF4-FFF2-40B4-BE49-F238E27FC236}">
                  <a16:creationId xmlns:a16="http://schemas.microsoft.com/office/drawing/2014/main" id="{ADED1E74-E75B-0CB0-A776-FAFC193C793C}"/>
                </a:ext>
              </a:extLst>
            </p:cNvPr>
            <p:cNvSpPr txBox="1"/>
            <p:nvPr/>
          </p:nvSpPr>
          <p:spPr>
            <a:xfrm>
              <a:off x="9499548" y="5298168"/>
              <a:ext cx="612097" cy="36035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232"/>
                </a:lnSpc>
              </a:pPr>
              <a:r>
                <a:rPr lang="en-US" b="1" dirty="0">
                  <a:solidFill>
                    <a:schemeClr val="bg1"/>
                  </a:solidFill>
                  <a:latin typeface="Poppins Medium Bold"/>
                  <a:ea typeface="Poppins Medium Bold"/>
                  <a:cs typeface="Poppins Medium Bold"/>
                  <a:sym typeface="Poppins Medium Bold"/>
                </a:rPr>
                <a:t>ETL</a:t>
              </a:r>
            </a:p>
          </p:txBody>
        </p:sp>
        <p:pic>
          <p:nvPicPr>
            <p:cNvPr id="65" name="Graphic 64" descr="Gears with solid fill">
              <a:extLst>
                <a:ext uri="{FF2B5EF4-FFF2-40B4-BE49-F238E27FC236}">
                  <a16:creationId xmlns:a16="http://schemas.microsoft.com/office/drawing/2014/main" id="{AC69B361-8DD8-E3EA-E891-E74C7AF1AF8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 flipH="1">
              <a:off x="9890225" y="5224710"/>
              <a:ext cx="519619" cy="519619"/>
            </a:xfrm>
            <a:prstGeom prst="rect">
              <a:avLst/>
            </a:prstGeom>
          </p:spPr>
        </p:pic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2C3A7C63-EAE8-5CE6-4742-C07587816567}"/>
              </a:ext>
            </a:extLst>
          </p:cNvPr>
          <p:cNvGrpSpPr/>
          <p:nvPr/>
        </p:nvGrpSpPr>
        <p:grpSpPr>
          <a:xfrm>
            <a:off x="92194" y="2209391"/>
            <a:ext cx="4062165" cy="3781873"/>
            <a:chOff x="158869" y="4409666"/>
            <a:chExt cx="4062165" cy="3781873"/>
          </a:xfrm>
        </p:grpSpPr>
        <p:grpSp>
          <p:nvGrpSpPr>
            <p:cNvPr id="67" name="Group 7">
              <a:extLst>
                <a:ext uri="{FF2B5EF4-FFF2-40B4-BE49-F238E27FC236}">
                  <a16:creationId xmlns:a16="http://schemas.microsoft.com/office/drawing/2014/main" id="{A37A1690-2AB5-DC2D-3D28-A019E61E7F77}"/>
                </a:ext>
              </a:extLst>
            </p:cNvPr>
            <p:cNvGrpSpPr/>
            <p:nvPr/>
          </p:nvGrpSpPr>
          <p:grpSpPr>
            <a:xfrm>
              <a:off x="158869" y="4409666"/>
              <a:ext cx="4062165" cy="3781873"/>
              <a:chOff x="0" y="-47625"/>
              <a:chExt cx="1161121" cy="1081003"/>
            </a:xfrm>
          </p:grpSpPr>
          <p:sp>
            <p:nvSpPr>
              <p:cNvPr id="84" name="Freeform 8">
                <a:extLst>
                  <a:ext uri="{FF2B5EF4-FFF2-40B4-BE49-F238E27FC236}">
                    <a16:creationId xmlns:a16="http://schemas.microsoft.com/office/drawing/2014/main" id="{933C9FF0-4500-F9AD-157E-C6F9C836B2B1}"/>
                  </a:ext>
                </a:extLst>
              </p:cNvPr>
              <p:cNvSpPr/>
              <p:nvPr/>
            </p:nvSpPr>
            <p:spPr>
              <a:xfrm>
                <a:off x="0" y="0"/>
                <a:ext cx="851951" cy="1033378"/>
              </a:xfrm>
              <a:custGeom>
                <a:avLst/>
                <a:gdLst/>
                <a:ahLst/>
                <a:cxnLst/>
                <a:rect l="l" t="t" r="r" b="b"/>
                <a:pathLst>
                  <a:path w="1161121" h="1033378">
                    <a:moveTo>
                      <a:pt x="97199" y="0"/>
                    </a:moveTo>
                    <a:lnTo>
                      <a:pt x="1063922" y="0"/>
                    </a:lnTo>
                    <a:cubicBezTo>
                      <a:pt x="1117604" y="0"/>
                      <a:pt x="1161121" y="43517"/>
                      <a:pt x="1161121" y="97199"/>
                    </a:cubicBezTo>
                    <a:lnTo>
                      <a:pt x="1161121" y="936179"/>
                    </a:lnTo>
                    <a:cubicBezTo>
                      <a:pt x="1161121" y="961958"/>
                      <a:pt x="1150881" y="986681"/>
                      <a:pt x="1132652" y="1004909"/>
                    </a:cubicBezTo>
                    <a:cubicBezTo>
                      <a:pt x="1114424" y="1023138"/>
                      <a:pt x="1089701" y="1033378"/>
                      <a:pt x="1063922" y="1033378"/>
                    </a:cubicBezTo>
                    <a:lnTo>
                      <a:pt x="97199" y="1033378"/>
                    </a:lnTo>
                    <a:cubicBezTo>
                      <a:pt x="43517" y="1033378"/>
                      <a:pt x="0" y="989861"/>
                      <a:pt x="0" y="936179"/>
                    </a:cubicBezTo>
                    <a:lnTo>
                      <a:pt x="0" y="97199"/>
                    </a:lnTo>
                    <a:cubicBezTo>
                      <a:pt x="0" y="71420"/>
                      <a:pt x="10241" y="46697"/>
                      <a:pt x="28469" y="28469"/>
                    </a:cubicBezTo>
                    <a:cubicBezTo>
                      <a:pt x="46697" y="10241"/>
                      <a:pt x="71420" y="0"/>
                      <a:pt x="97199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rnd">
                <a:solidFill>
                  <a:srgbClr val="10B5BF"/>
                </a:solidFill>
                <a:prstDash val="solid"/>
                <a:round/>
              </a:ln>
            </p:spPr>
          </p:sp>
          <p:sp>
            <p:nvSpPr>
              <p:cNvPr id="85" name="TextBox 9">
                <a:extLst>
                  <a:ext uri="{FF2B5EF4-FFF2-40B4-BE49-F238E27FC236}">
                    <a16:creationId xmlns:a16="http://schemas.microsoft.com/office/drawing/2014/main" id="{2DD072E8-5EB9-7FE2-E207-F32C9086C81B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161121" cy="108100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 sz="1400" dirty="0"/>
              </a:p>
            </p:txBody>
          </p:sp>
        </p:grpSp>
        <p:sp>
          <p:nvSpPr>
            <p:cNvPr id="68" name="TextBox 14">
              <a:extLst>
                <a:ext uri="{FF2B5EF4-FFF2-40B4-BE49-F238E27FC236}">
                  <a16:creationId xmlns:a16="http://schemas.microsoft.com/office/drawing/2014/main" id="{9E80ADFD-16EA-6F43-594D-C22922AC2395}"/>
                </a:ext>
              </a:extLst>
            </p:cNvPr>
            <p:cNvSpPr txBox="1"/>
            <p:nvPr/>
          </p:nvSpPr>
          <p:spPr>
            <a:xfrm>
              <a:off x="304799" y="4912572"/>
              <a:ext cx="2946151" cy="37792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232"/>
                </a:lnSpc>
              </a:pPr>
              <a:r>
                <a:rPr lang="en-US" sz="2400" b="1" dirty="0">
                  <a:solidFill>
                    <a:srgbClr val="FFFFFF"/>
                  </a:solidFill>
                  <a:latin typeface="Poppins Medium Bold"/>
                  <a:ea typeface="Poppins Medium Bold"/>
                  <a:cs typeface="Poppins Medium Bold"/>
                  <a:sym typeface="Poppins Medium Bold"/>
                </a:rPr>
                <a:t>Requirements</a:t>
              </a:r>
            </a:p>
          </p:txBody>
        </p:sp>
        <p:sp>
          <p:nvSpPr>
            <p:cNvPr id="69" name="TextBox 19">
              <a:extLst>
                <a:ext uri="{FF2B5EF4-FFF2-40B4-BE49-F238E27FC236}">
                  <a16:creationId xmlns:a16="http://schemas.microsoft.com/office/drawing/2014/main" id="{46A44996-9DBB-F2B8-5732-3C923F265A2A}"/>
                </a:ext>
              </a:extLst>
            </p:cNvPr>
            <p:cNvSpPr txBox="1"/>
            <p:nvPr/>
          </p:nvSpPr>
          <p:spPr>
            <a:xfrm>
              <a:off x="568787" y="5441469"/>
              <a:ext cx="3517996" cy="25492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2520"/>
                </a:lnSpc>
                <a:spcBef>
                  <a:spcPct val="0"/>
                </a:spcBef>
              </a:pPr>
              <a:r>
                <a:rPr lang="en-US" sz="1400" u="none" strike="noStrike" dirty="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Parallel processing</a:t>
              </a:r>
            </a:p>
            <a:p>
              <a:pPr marL="0" lvl="0" indent="0">
                <a:lnSpc>
                  <a:spcPts val="2520"/>
                </a:lnSpc>
                <a:spcBef>
                  <a:spcPct val="0"/>
                </a:spcBef>
              </a:pPr>
              <a:r>
                <a:rPr lang="en-US" sz="1400" dirty="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Dependency Management</a:t>
              </a:r>
              <a:endParaRPr lang="en-US" sz="1400" u="none" strike="noStrike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  <a:p>
              <a:pPr marL="0" lvl="0" indent="0">
                <a:lnSpc>
                  <a:spcPts val="2520"/>
                </a:lnSpc>
                <a:spcBef>
                  <a:spcPct val="0"/>
                </a:spcBef>
              </a:pPr>
              <a:r>
                <a:rPr lang="en-US" sz="1400" dirty="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Caching</a:t>
              </a:r>
            </a:p>
            <a:p>
              <a:pPr>
                <a:lnSpc>
                  <a:spcPts val="2520"/>
                </a:lnSpc>
                <a:spcBef>
                  <a:spcPct val="0"/>
                </a:spcBef>
              </a:pPr>
              <a:r>
                <a:rPr lang="en-US" sz="1400" dirty="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Error handling</a:t>
              </a:r>
              <a:endParaRPr lang="en-US" sz="1400" u="none" strike="noStrike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  <a:p>
              <a:pPr marL="0" lvl="0" indent="0">
                <a:lnSpc>
                  <a:spcPts val="2520"/>
                </a:lnSpc>
                <a:spcBef>
                  <a:spcPct val="0"/>
                </a:spcBef>
              </a:pPr>
              <a:r>
                <a:rPr lang="en-US" sz="1400" dirty="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High maintainability</a:t>
              </a:r>
            </a:p>
            <a:p>
              <a:pPr marL="0" lvl="0" indent="0">
                <a:lnSpc>
                  <a:spcPts val="2520"/>
                </a:lnSpc>
                <a:spcBef>
                  <a:spcPct val="0"/>
                </a:spcBef>
              </a:pPr>
              <a:r>
                <a:rPr lang="en-US" sz="1400" u="none" strike="noStrike" dirty="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High compatibility</a:t>
              </a:r>
            </a:p>
            <a:p>
              <a:pPr marL="0" lvl="0" indent="0">
                <a:lnSpc>
                  <a:spcPts val="2520"/>
                </a:lnSpc>
                <a:spcBef>
                  <a:spcPct val="0"/>
                </a:spcBef>
              </a:pPr>
              <a:r>
                <a:rPr lang="en-US" sz="1400" dirty="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Easy &amp; steep learning curve</a:t>
              </a:r>
            </a:p>
            <a:p>
              <a:pPr marL="0" lvl="0" indent="0">
                <a:lnSpc>
                  <a:spcPts val="2520"/>
                </a:lnSpc>
                <a:spcBef>
                  <a:spcPct val="0"/>
                </a:spcBef>
              </a:pPr>
              <a:r>
                <a:rPr lang="en-US" sz="1400" dirty="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…</a:t>
              </a:r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A4D5FA67-F700-CA77-748C-42C384141387}"/>
              </a:ext>
            </a:extLst>
          </p:cNvPr>
          <p:cNvGrpSpPr/>
          <p:nvPr/>
        </p:nvGrpSpPr>
        <p:grpSpPr>
          <a:xfrm>
            <a:off x="4892597" y="2420304"/>
            <a:ext cx="949967" cy="731520"/>
            <a:chOff x="1547174" y="1388161"/>
            <a:chExt cx="949967" cy="731520"/>
          </a:xfrm>
        </p:grpSpPr>
        <p:sp>
          <p:nvSpPr>
            <p:cNvPr id="92" name="Hexagon 91">
              <a:extLst>
                <a:ext uri="{FF2B5EF4-FFF2-40B4-BE49-F238E27FC236}">
                  <a16:creationId xmlns:a16="http://schemas.microsoft.com/office/drawing/2014/main" id="{1A8E2CB9-8A7C-ECA9-90BC-9C3EB186EF1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24002" y="1388161"/>
              <a:ext cx="848563" cy="731520"/>
            </a:xfrm>
            <a:custGeom>
              <a:avLst/>
              <a:gdLst>
                <a:gd name="connsiteX0" fmla="*/ 0 w 848563"/>
                <a:gd name="connsiteY0" fmla="*/ 365760 h 731520"/>
                <a:gd name="connsiteX1" fmla="*/ 182880 w 848563"/>
                <a:gd name="connsiteY1" fmla="*/ 0 h 731520"/>
                <a:gd name="connsiteX2" fmla="*/ 665683 w 848563"/>
                <a:gd name="connsiteY2" fmla="*/ 0 h 731520"/>
                <a:gd name="connsiteX3" fmla="*/ 848563 w 848563"/>
                <a:gd name="connsiteY3" fmla="*/ 365760 h 731520"/>
                <a:gd name="connsiteX4" fmla="*/ 665683 w 848563"/>
                <a:gd name="connsiteY4" fmla="*/ 731520 h 731520"/>
                <a:gd name="connsiteX5" fmla="*/ 182880 w 848563"/>
                <a:gd name="connsiteY5" fmla="*/ 731520 h 731520"/>
                <a:gd name="connsiteX6" fmla="*/ 0 w 848563"/>
                <a:gd name="connsiteY6" fmla="*/ 365760 h 731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48563" h="731520" extrusionOk="0">
                  <a:moveTo>
                    <a:pt x="0" y="365760"/>
                  </a:moveTo>
                  <a:cubicBezTo>
                    <a:pt x="52894" y="298916"/>
                    <a:pt x="78936" y="169061"/>
                    <a:pt x="182880" y="0"/>
                  </a:cubicBezTo>
                  <a:cubicBezTo>
                    <a:pt x="397040" y="-3242"/>
                    <a:pt x="553381" y="-577"/>
                    <a:pt x="665683" y="0"/>
                  </a:cubicBezTo>
                  <a:cubicBezTo>
                    <a:pt x="724672" y="118469"/>
                    <a:pt x="780593" y="249815"/>
                    <a:pt x="848563" y="365760"/>
                  </a:cubicBezTo>
                  <a:cubicBezTo>
                    <a:pt x="797831" y="474050"/>
                    <a:pt x="713593" y="658577"/>
                    <a:pt x="665683" y="731520"/>
                  </a:cubicBezTo>
                  <a:cubicBezTo>
                    <a:pt x="523900" y="711575"/>
                    <a:pt x="422402" y="707983"/>
                    <a:pt x="182880" y="731520"/>
                  </a:cubicBezTo>
                  <a:cubicBezTo>
                    <a:pt x="99175" y="605652"/>
                    <a:pt x="66136" y="481137"/>
                    <a:pt x="0" y="365760"/>
                  </a:cubicBezTo>
                  <a:close/>
                </a:path>
              </a:pathLst>
            </a:custGeom>
            <a:noFill/>
            <a:ln w="28575">
              <a:solidFill>
                <a:srgbClr val="41B2C1"/>
              </a:solidFill>
              <a:extLst>
                <a:ext uri="{C807C97D-BFC1-408E-A445-0C87EB9F89A2}">
                  <ask:lineSketchStyleProps xmlns:ask="http://schemas.microsoft.com/office/drawing/2018/sketchyshapes" sd="1350547594">
                    <a:prstGeom prst="hexagon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93" name="TextBox 23">
              <a:extLst>
                <a:ext uri="{FF2B5EF4-FFF2-40B4-BE49-F238E27FC236}">
                  <a16:creationId xmlns:a16="http://schemas.microsoft.com/office/drawing/2014/main" id="{C6CB303F-1532-02FB-8886-D93A63A9760F}"/>
                </a:ext>
              </a:extLst>
            </p:cNvPr>
            <p:cNvSpPr txBox="1"/>
            <p:nvPr/>
          </p:nvSpPr>
          <p:spPr>
            <a:xfrm>
              <a:off x="1547174" y="1551537"/>
              <a:ext cx="949967" cy="430887"/>
            </a:xfrm>
            <a:prstGeom prst="rect">
              <a:avLst/>
            </a:prstGeom>
          </p:spPr>
          <p:txBody>
            <a:bodyPr wrap="square" lIns="0" tIns="0" rIns="0" bIns="0" rtlCol="0" anchor="ctr">
              <a:spAutoFit/>
            </a:bodyPr>
            <a:lstStyle/>
            <a:p>
              <a:pPr algn="ctr" rtl="1"/>
              <a:r>
                <a:rPr lang="en-US" sz="1400" dirty="0">
                  <a:solidFill>
                    <a:schemeClr val="bg1"/>
                  </a:solidFill>
                  <a:latin typeface="SG Kara" panose="00000500000000000000" pitchFamily="2" charset="-78"/>
                  <a:ea typeface="SG Kara" panose="00000500000000000000" pitchFamily="2" charset="-78"/>
                  <a:cs typeface="SG Kara" panose="00000500000000000000" pitchFamily="2" charset="-78"/>
                  <a:sym typeface="Poppins Medium Bold"/>
                </a:rPr>
                <a:t>Link</a:t>
              </a:r>
              <a:br>
                <a:rPr lang="en-US" sz="1400" dirty="0">
                  <a:solidFill>
                    <a:schemeClr val="bg1"/>
                  </a:solidFill>
                  <a:latin typeface="SG Kara" panose="00000500000000000000" pitchFamily="2" charset="-78"/>
                  <a:ea typeface="SG Kara" panose="00000500000000000000" pitchFamily="2" charset="-78"/>
                  <a:cs typeface="SG Kara" panose="00000500000000000000" pitchFamily="2" charset="-78"/>
                  <a:sym typeface="Poppins Medium Bold"/>
                </a:rPr>
              </a:br>
              <a:r>
                <a:rPr lang="en-US" sz="1400" dirty="0">
                  <a:solidFill>
                    <a:schemeClr val="bg1"/>
                  </a:solidFill>
                  <a:latin typeface="SG Kara" panose="00000500000000000000" pitchFamily="2" charset="-78"/>
                  <a:ea typeface="SG Kara" panose="00000500000000000000" pitchFamily="2" charset="-78"/>
                  <a:cs typeface="SG Kara" panose="00000500000000000000" pitchFamily="2" charset="-78"/>
                  <a:sym typeface="Poppins Medium Bold"/>
                </a:rPr>
                <a:t>Server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788651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D6560C2-32BF-AE6C-1425-B039104731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235" y="381551"/>
            <a:ext cx="606266" cy="60626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C4E0931-CF0A-969A-1AF2-3DA0215E0D7F}"/>
              </a:ext>
            </a:extLst>
          </p:cNvPr>
          <p:cNvSpPr txBox="1"/>
          <p:nvPr/>
        </p:nvSpPr>
        <p:spPr>
          <a:xfrm>
            <a:off x="1440987" y="453851"/>
            <a:ext cx="1014480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2700" b="1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راهکارها ...</a:t>
            </a:r>
            <a:endParaRPr lang="en-US" sz="2700" b="1" dirty="0">
              <a:solidFill>
                <a:schemeClr val="bg1"/>
              </a:solidFill>
              <a:latin typeface="SG Kara FaNum" pitchFamily="2" charset="-78"/>
              <a:ea typeface="SG Kara FaNum" pitchFamily="2" charset="-78"/>
              <a:cs typeface="SG Kara FaNum" pitchFamily="2" charset="-78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E92F8C3-5D4B-4E98-B30C-DF21DF18DF9D}"/>
              </a:ext>
            </a:extLst>
          </p:cNvPr>
          <p:cNvSpPr txBox="1"/>
          <p:nvPr/>
        </p:nvSpPr>
        <p:spPr>
          <a:xfrm>
            <a:off x="605235" y="6237288"/>
            <a:ext cx="25635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 dirty="0" err="1">
                <a:solidFill>
                  <a:schemeClr val="bg1">
                    <a:lumMod val="75000"/>
                  </a:schemeClr>
                </a:solidFill>
                <a:latin typeface="SG Kara FaNum Light" pitchFamily="2" charset="-78"/>
                <a:ea typeface="SG Kara FaNum Light" pitchFamily="2" charset="-78"/>
                <a:cs typeface="SG Kara FaNum Light" pitchFamily="2" charset="-78"/>
              </a:rPr>
              <a:t>education.systemgroup.net</a:t>
            </a:r>
            <a:endParaRPr lang="en-IR" sz="1200" spc="150" dirty="0">
              <a:solidFill>
                <a:schemeClr val="bg1">
                  <a:lumMod val="75000"/>
                </a:schemeClr>
              </a:solidFill>
              <a:latin typeface="SG Kara FaNum Light" pitchFamily="2" charset="-78"/>
              <a:ea typeface="SG Kara FaNum Light" pitchFamily="2" charset="-78"/>
              <a:cs typeface="SG Kara FaNum Light" pitchFamily="2" charset="-78"/>
            </a:endParaRPr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F48A4076-0E2A-2B19-4EE8-1E6603BE6657}"/>
              </a:ext>
            </a:extLst>
          </p:cNvPr>
          <p:cNvGrpSpPr/>
          <p:nvPr/>
        </p:nvGrpSpPr>
        <p:grpSpPr>
          <a:xfrm>
            <a:off x="605235" y="1292590"/>
            <a:ext cx="717882" cy="1186586"/>
            <a:chOff x="15544800" y="2584411"/>
            <a:chExt cx="717882" cy="1186586"/>
          </a:xfrm>
        </p:grpSpPr>
        <p:pic>
          <p:nvPicPr>
            <p:cNvPr id="110" name="Picture 109">
              <a:extLst>
                <a:ext uri="{FF2B5EF4-FFF2-40B4-BE49-F238E27FC236}">
                  <a16:creationId xmlns:a16="http://schemas.microsoft.com/office/drawing/2014/main" id="{38FE81BA-80CD-A06F-3557-8F4A753391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clrChange>
                <a:clrFrom>
                  <a:srgbClr val="FCFEFD"/>
                </a:clrFrom>
                <a:clrTo>
                  <a:srgbClr val="FCFEFD">
                    <a:alpha val="0"/>
                  </a:srgbClr>
                </a:clrTo>
              </a:clrChange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257" t="9347" r="25998" b="9488"/>
            <a:stretch/>
          </p:blipFill>
          <p:spPr>
            <a:xfrm>
              <a:off x="15544800" y="2964412"/>
              <a:ext cx="717882" cy="806585"/>
            </a:xfrm>
            <a:prstGeom prst="rect">
              <a:avLst/>
            </a:prstGeom>
          </p:spPr>
        </p:pic>
        <p:sp>
          <p:nvSpPr>
            <p:cNvPr id="111" name="TextBox 23">
              <a:extLst>
                <a:ext uri="{FF2B5EF4-FFF2-40B4-BE49-F238E27FC236}">
                  <a16:creationId xmlns:a16="http://schemas.microsoft.com/office/drawing/2014/main" id="{5BAF4394-641F-5261-74CD-CC5A927DCBFF}"/>
                </a:ext>
              </a:extLst>
            </p:cNvPr>
            <p:cNvSpPr txBox="1"/>
            <p:nvPr/>
          </p:nvSpPr>
          <p:spPr>
            <a:xfrm>
              <a:off x="15605852" y="2584411"/>
              <a:ext cx="595778" cy="36619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232"/>
                </a:lnSpc>
              </a:pPr>
              <a:r>
                <a:rPr lang="en-US" sz="1600" b="1" dirty="0">
                  <a:solidFill>
                    <a:srgbClr val="D6001C"/>
                  </a:solidFill>
                  <a:latin typeface="Poppins Medium Bold"/>
                  <a:ea typeface="Poppins Medium Bold"/>
                  <a:cs typeface="Poppins Medium Bold"/>
                  <a:sym typeface="Poppins Medium Bold"/>
                </a:rPr>
                <a:t>CRM</a:t>
              </a:r>
            </a:p>
          </p:txBody>
        </p: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A2F864F7-9483-D15B-F8DA-2E2E0ACE2925}"/>
              </a:ext>
            </a:extLst>
          </p:cNvPr>
          <p:cNvGrpSpPr/>
          <p:nvPr/>
        </p:nvGrpSpPr>
        <p:grpSpPr>
          <a:xfrm>
            <a:off x="544183" y="4749879"/>
            <a:ext cx="717882" cy="1186586"/>
            <a:chOff x="15544800" y="2584411"/>
            <a:chExt cx="717882" cy="1186586"/>
          </a:xfrm>
        </p:grpSpPr>
        <p:pic>
          <p:nvPicPr>
            <p:cNvPr id="113" name="Picture 112">
              <a:extLst>
                <a:ext uri="{FF2B5EF4-FFF2-40B4-BE49-F238E27FC236}">
                  <a16:creationId xmlns:a16="http://schemas.microsoft.com/office/drawing/2014/main" id="{1F249813-E73B-EA97-E719-6FC922B25A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clrChange>
                <a:clrFrom>
                  <a:srgbClr val="FCFEFD"/>
                </a:clrFrom>
                <a:clrTo>
                  <a:srgbClr val="FCFEFD">
                    <a:alpha val="0"/>
                  </a:srgbClr>
                </a:clrTo>
              </a:clrChange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257" t="9347" r="25998" b="9488"/>
            <a:stretch/>
          </p:blipFill>
          <p:spPr>
            <a:xfrm>
              <a:off x="15544800" y="2964412"/>
              <a:ext cx="717882" cy="806585"/>
            </a:xfrm>
            <a:prstGeom prst="rect">
              <a:avLst/>
            </a:prstGeom>
          </p:spPr>
        </p:pic>
        <p:sp>
          <p:nvSpPr>
            <p:cNvPr id="114" name="TextBox 23">
              <a:extLst>
                <a:ext uri="{FF2B5EF4-FFF2-40B4-BE49-F238E27FC236}">
                  <a16:creationId xmlns:a16="http://schemas.microsoft.com/office/drawing/2014/main" id="{FF49AAED-BA8A-4369-D215-3BCB646D1900}"/>
                </a:ext>
              </a:extLst>
            </p:cNvPr>
            <p:cNvSpPr txBox="1"/>
            <p:nvPr/>
          </p:nvSpPr>
          <p:spPr>
            <a:xfrm>
              <a:off x="15605852" y="2584411"/>
              <a:ext cx="595778" cy="36619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232"/>
                </a:lnSpc>
              </a:pPr>
              <a:r>
                <a:rPr lang="en-US" sz="1600" b="1" dirty="0">
                  <a:solidFill>
                    <a:srgbClr val="D6001C"/>
                  </a:solidFill>
                  <a:latin typeface="Poppins Medium Bold"/>
                  <a:ea typeface="Poppins Medium Bold"/>
                  <a:cs typeface="Poppins Medium Bold"/>
                  <a:sym typeface="Poppins Medium Bold"/>
                </a:rPr>
                <a:t>HR</a:t>
              </a:r>
            </a:p>
          </p:txBody>
        </p:sp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83257935-66B0-8746-D99A-B91CC7C992F7}"/>
              </a:ext>
            </a:extLst>
          </p:cNvPr>
          <p:cNvGrpSpPr/>
          <p:nvPr/>
        </p:nvGrpSpPr>
        <p:grpSpPr>
          <a:xfrm>
            <a:off x="545653" y="2479176"/>
            <a:ext cx="717882" cy="1186586"/>
            <a:chOff x="15544800" y="2584411"/>
            <a:chExt cx="717882" cy="1186586"/>
          </a:xfrm>
        </p:grpSpPr>
        <p:pic>
          <p:nvPicPr>
            <p:cNvPr id="116" name="Picture 115">
              <a:extLst>
                <a:ext uri="{FF2B5EF4-FFF2-40B4-BE49-F238E27FC236}">
                  <a16:creationId xmlns:a16="http://schemas.microsoft.com/office/drawing/2014/main" id="{C6948535-7B04-7699-CC0C-1E22B77FE5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clrChange>
                <a:clrFrom>
                  <a:srgbClr val="FCFEFD"/>
                </a:clrFrom>
                <a:clrTo>
                  <a:srgbClr val="FCFEFD">
                    <a:alpha val="0"/>
                  </a:srgbClr>
                </a:clrTo>
              </a:clrChange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257" t="9347" r="25998" b="9488"/>
            <a:stretch/>
          </p:blipFill>
          <p:spPr>
            <a:xfrm>
              <a:off x="15544800" y="2964412"/>
              <a:ext cx="717882" cy="806585"/>
            </a:xfrm>
            <a:prstGeom prst="rect">
              <a:avLst/>
            </a:prstGeom>
          </p:spPr>
        </p:pic>
        <p:sp>
          <p:nvSpPr>
            <p:cNvPr id="117" name="TextBox 23">
              <a:extLst>
                <a:ext uri="{FF2B5EF4-FFF2-40B4-BE49-F238E27FC236}">
                  <a16:creationId xmlns:a16="http://schemas.microsoft.com/office/drawing/2014/main" id="{7E527A53-B3F2-4CE6-CB9E-BF6B51A670C1}"/>
                </a:ext>
              </a:extLst>
            </p:cNvPr>
            <p:cNvSpPr txBox="1"/>
            <p:nvPr/>
          </p:nvSpPr>
          <p:spPr>
            <a:xfrm>
              <a:off x="15605852" y="2584411"/>
              <a:ext cx="595778" cy="35445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232"/>
                </a:lnSpc>
              </a:pPr>
              <a:r>
                <a:rPr lang="en-US" sz="1600" b="1" dirty="0">
                  <a:solidFill>
                    <a:srgbClr val="D6001C"/>
                  </a:solidFill>
                  <a:latin typeface="Poppins Medium Bold"/>
                  <a:ea typeface="Poppins Medium Bold"/>
                  <a:cs typeface="Poppins Medium Bold"/>
                  <a:sym typeface="Poppins Medium Bold"/>
                </a:rPr>
                <a:t>SALE</a:t>
              </a:r>
            </a:p>
          </p:txBody>
        </p:sp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B0966ED3-040F-4029-58AB-5139AB0C9762}"/>
              </a:ext>
            </a:extLst>
          </p:cNvPr>
          <p:cNvGrpSpPr/>
          <p:nvPr/>
        </p:nvGrpSpPr>
        <p:grpSpPr>
          <a:xfrm>
            <a:off x="544183" y="3665762"/>
            <a:ext cx="717882" cy="1186586"/>
            <a:chOff x="15544800" y="2584411"/>
            <a:chExt cx="717882" cy="1186586"/>
          </a:xfrm>
        </p:grpSpPr>
        <p:pic>
          <p:nvPicPr>
            <p:cNvPr id="119" name="Picture 118">
              <a:extLst>
                <a:ext uri="{FF2B5EF4-FFF2-40B4-BE49-F238E27FC236}">
                  <a16:creationId xmlns:a16="http://schemas.microsoft.com/office/drawing/2014/main" id="{3A1B0281-A409-BA5D-68E1-2B3F351D72D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clrChange>
                <a:clrFrom>
                  <a:srgbClr val="FCFEFD"/>
                </a:clrFrom>
                <a:clrTo>
                  <a:srgbClr val="FCFEFD">
                    <a:alpha val="0"/>
                  </a:srgbClr>
                </a:clrTo>
              </a:clrChange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257" t="9347" r="25998" b="9488"/>
            <a:stretch/>
          </p:blipFill>
          <p:spPr>
            <a:xfrm>
              <a:off x="15544800" y="2964412"/>
              <a:ext cx="717882" cy="806585"/>
            </a:xfrm>
            <a:prstGeom prst="rect">
              <a:avLst/>
            </a:prstGeom>
          </p:spPr>
        </p:pic>
        <p:sp>
          <p:nvSpPr>
            <p:cNvPr id="120" name="TextBox 23">
              <a:extLst>
                <a:ext uri="{FF2B5EF4-FFF2-40B4-BE49-F238E27FC236}">
                  <a16:creationId xmlns:a16="http://schemas.microsoft.com/office/drawing/2014/main" id="{55090255-FA7D-3E60-1302-C77230E0D124}"/>
                </a:ext>
              </a:extLst>
            </p:cNvPr>
            <p:cNvSpPr txBox="1"/>
            <p:nvPr/>
          </p:nvSpPr>
          <p:spPr>
            <a:xfrm>
              <a:off x="15605852" y="2584411"/>
              <a:ext cx="595778" cy="36035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232"/>
                </a:lnSpc>
              </a:pPr>
              <a:r>
                <a:rPr lang="en-US" sz="1600" b="1" dirty="0">
                  <a:solidFill>
                    <a:srgbClr val="D6001C"/>
                  </a:solidFill>
                  <a:latin typeface="Poppins Medium Bold"/>
                  <a:ea typeface="Poppins Medium Bold"/>
                  <a:cs typeface="Poppins Medium Bold"/>
                  <a:sym typeface="Poppins Medium Bold"/>
                </a:rPr>
                <a:t>SCM</a:t>
              </a:r>
            </a:p>
          </p:txBody>
        </p:sp>
      </p:grpSp>
      <p:sp>
        <p:nvSpPr>
          <p:cNvPr id="137" name="AutoShape 4">
            <a:extLst>
              <a:ext uri="{FF2B5EF4-FFF2-40B4-BE49-F238E27FC236}">
                <a16:creationId xmlns:a16="http://schemas.microsoft.com/office/drawing/2014/main" id="{5D551CDE-1AE5-0C2F-E403-F5CFB0CB55DA}"/>
              </a:ext>
            </a:extLst>
          </p:cNvPr>
          <p:cNvSpPr/>
          <p:nvPr/>
        </p:nvSpPr>
        <p:spPr>
          <a:xfrm flipV="1">
            <a:off x="2978312" y="1339725"/>
            <a:ext cx="6035040" cy="0"/>
          </a:xfrm>
          <a:prstGeom prst="line">
            <a:avLst/>
          </a:prstGeom>
          <a:ln w="1905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82F7E79E-1AED-DE74-D9DF-BE1725D549D2}"/>
              </a:ext>
            </a:extLst>
          </p:cNvPr>
          <p:cNvCxnSpPr>
            <a:cxnSpLocks/>
            <a:stCxn id="110" idx="3"/>
            <a:endCxn id="51" idx="1"/>
          </p:cNvCxnSpPr>
          <p:nvPr/>
        </p:nvCxnSpPr>
        <p:spPr>
          <a:xfrm>
            <a:off x="1323117" y="2075884"/>
            <a:ext cx="2066791" cy="1663581"/>
          </a:xfrm>
          <a:prstGeom prst="straightConnector1">
            <a:avLst/>
          </a:prstGeom>
          <a:ln>
            <a:solidFill>
              <a:schemeClr val="bg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11E1B86C-DFB3-6481-5409-7B3623203C88}"/>
              </a:ext>
            </a:extLst>
          </p:cNvPr>
          <p:cNvCxnSpPr>
            <a:cxnSpLocks/>
            <a:stCxn id="113" idx="3"/>
            <a:endCxn id="51" idx="1"/>
          </p:cNvCxnSpPr>
          <p:nvPr/>
        </p:nvCxnSpPr>
        <p:spPr>
          <a:xfrm flipV="1">
            <a:off x="1262065" y="3739465"/>
            <a:ext cx="2127843" cy="1793708"/>
          </a:xfrm>
          <a:prstGeom prst="straightConnector1">
            <a:avLst/>
          </a:prstGeom>
          <a:ln>
            <a:solidFill>
              <a:schemeClr val="bg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53209CF6-AEA2-56EE-0AC5-0628A6F0F906}"/>
              </a:ext>
            </a:extLst>
          </p:cNvPr>
          <p:cNvCxnSpPr>
            <a:cxnSpLocks/>
            <a:stCxn id="116" idx="3"/>
            <a:endCxn id="51" idx="1"/>
          </p:cNvCxnSpPr>
          <p:nvPr/>
        </p:nvCxnSpPr>
        <p:spPr>
          <a:xfrm>
            <a:off x="1263535" y="3262470"/>
            <a:ext cx="2126373" cy="476995"/>
          </a:xfrm>
          <a:prstGeom prst="straightConnector1">
            <a:avLst/>
          </a:prstGeom>
          <a:ln>
            <a:solidFill>
              <a:schemeClr val="bg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Arrow Connector 160">
            <a:extLst>
              <a:ext uri="{FF2B5EF4-FFF2-40B4-BE49-F238E27FC236}">
                <a16:creationId xmlns:a16="http://schemas.microsoft.com/office/drawing/2014/main" id="{691CB714-5C7B-36AC-E1E1-86925BC7D4AB}"/>
              </a:ext>
            </a:extLst>
          </p:cNvPr>
          <p:cNvCxnSpPr>
            <a:cxnSpLocks/>
            <a:stCxn id="119" idx="3"/>
            <a:endCxn id="51" idx="1"/>
          </p:cNvCxnSpPr>
          <p:nvPr/>
        </p:nvCxnSpPr>
        <p:spPr>
          <a:xfrm flipV="1">
            <a:off x="1262065" y="3739465"/>
            <a:ext cx="2127843" cy="709591"/>
          </a:xfrm>
          <a:prstGeom prst="straightConnector1">
            <a:avLst/>
          </a:prstGeom>
          <a:ln>
            <a:solidFill>
              <a:schemeClr val="bg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937FF124-3E08-A56A-43EB-88B98DD827E3}"/>
              </a:ext>
            </a:extLst>
          </p:cNvPr>
          <p:cNvGrpSpPr/>
          <p:nvPr/>
        </p:nvGrpSpPr>
        <p:grpSpPr>
          <a:xfrm>
            <a:off x="3045974" y="3036617"/>
            <a:ext cx="1901878" cy="1388648"/>
            <a:chOff x="5267171" y="3077094"/>
            <a:chExt cx="1901878" cy="1388648"/>
          </a:xfrm>
        </p:grpSpPr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78300EC7-B04D-1E17-216A-4AD309D4B9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clrChange>
                <a:clrFrom>
                  <a:srgbClr val="FCFEFD"/>
                </a:clrFrom>
                <a:clrTo>
                  <a:srgbClr val="FCFEFD">
                    <a:alpha val="0"/>
                  </a:srgbClr>
                </a:clrTo>
              </a:clrChange>
              <a:duotone>
                <a:schemeClr val="accent5">
                  <a:shade val="45000"/>
                  <a:satMod val="135000"/>
                </a:schemeClr>
                <a:prstClr val="white"/>
              </a:duotone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257" t="9347" r="25998" b="9488"/>
            <a:stretch/>
          </p:blipFill>
          <p:spPr>
            <a:xfrm>
              <a:off x="5611105" y="3094142"/>
              <a:ext cx="1220761" cy="1371600"/>
            </a:xfrm>
            <a:prstGeom prst="rect">
              <a:avLst/>
            </a:prstGeom>
          </p:spPr>
        </p:pic>
        <p:sp>
          <p:nvSpPr>
            <p:cNvPr id="52" name="TextBox 23">
              <a:extLst>
                <a:ext uri="{FF2B5EF4-FFF2-40B4-BE49-F238E27FC236}">
                  <a16:creationId xmlns:a16="http://schemas.microsoft.com/office/drawing/2014/main" id="{CE82F58A-D713-430D-8013-88DCB748E8A1}"/>
                </a:ext>
              </a:extLst>
            </p:cNvPr>
            <p:cNvSpPr txBox="1"/>
            <p:nvPr/>
          </p:nvSpPr>
          <p:spPr>
            <a:xfrm>
              <a:off x="5267171" y="3077094"/>
              <a:ext cx="1901878" cy="770724"/>
            </a:xfrm>
            <a:prstGeom prst="rect">
              <a:avLst/>
            </a:prstGeom>
          </p:spPr>
          <p:txBody>
            <a:bodyPr wrap="square" lIns="0" tIns="0" rIns="0" bIns="0" rtlCol="0" anchor="t">
              <a:prstTxWarp prst="textArchDown">
                <a:avLst/>
              </a:prstTxWarp>
              <a:spAutoFit/>
            </a:bodyPr>
            <a:lstStyle/>
            <a:p>
              <a:pPr algn="ctr">
                <a:lnSpc>
                  <a:spcPts val="3232"/>
                </a:lnSpc>
              </a:pPr>
              <a:r>
                <a:rPr lang="en-US" sz="1600" b="1" dirty="0">
                  <a:solidFill>
                    <a:schemeClr val="bg1"/>
                  </a:solidFill>
                  <a:latin typeface="Poppins Medium Bold"/>
                  <a:ea typeface="Poppins Medium Bold"/>
                  <a:cs typeface="Poppins Medium Bold"/>
                  <a:sym typeface="Poppins Medium Bold"/>
                </a:rPr>
                <a:t>Staging</a:t>
              </a:r>
            </a:p>
            <a:p>
              <a:pPr algn="ctr">
                <a:lnSpc>
                  <a:spcPts val="3232"/>
                </a:lnSpc>
              </a:pPr>
              <a:r>
                <a:rPr lang="en-US" sz="1600" b="1" dirty="0">
                  <a:solidFill>
                    <a:schemeClr val="bg1"/>
                  </a:solidFill>
                  <a:latin typeface="Poppins Medium Bold"/>
                  <a:ea typeface="Poppins Medium Bold"/>
                  <a:cs typeface="Poppins Medium Bold"/>
                  <a:sym typeface="Poppins Medium Bold"/>
                </a:rPr>
                <a:t>Area</a:t>
              </a:r>
            </a:p>
          </p:txBody>
        </p:sp>
      </p:grpSp>
      <p:sp>
        <p:nvSpPr>
          <p:cNvPr id="64" name="TextBox 23">
            <a:extLst>
              <a:ext uri="{FF2B5EF4-FFF2-40B4-BE49-F238E27FC236}">
                <a16:creationId xmlns:a16="http://schemas.microsoft.com/office/drawing/2014/main" id="{ADED1E74-E75B-0CB0-A776-FAFC193C793C}"/>
              </a:ext>
            </a:extLst>
          </p:cNvPr>
          <p:cNvSpPr txBox="1"/>
          <p:nvPr/>
        </p:nvSpPr>
        <p:spPr>
          <a:xfrm rot="2270039">
            <a:off x="1350498" y="2436162"/>
            <a:ext cx="1378127" cy="4308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EXTRACT</a:t>
            </a:r>
            <a:br>
              <a:rPr lang="en-US" sz="1400" dirty="0">
                <a:solidFill>
                  <a:schemeClr val="bg1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</a:br>
            <a:r>
              <a:rPr lang="en-US" sz="1400" dirty="0">
                <a:solidFill>
                  <a:schemeClr val="bg1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RAW DATA</a:t>
            </a:r>
          </a:p>
        </p:txBody>
      </p:sp>
      <p:pic>
        <p:nvPicPr>
          <p:cNvPr id="65" name="Graphic 64" descr="Gears with solid fill">
            <a:extLst>
              <a:ext uri="{FF2B5EF4-FFF2-40B4-BE49-F238E27FC236}">
                <a16:creationId xmlns:a16="http://schemas.microsoft.com/office/drawing/2014/main" id="{AC69B361-8DD8-E3EA-E891-E74C7AF1AF8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304399" flipH="1">
            <a:off x="1408851" y="1905634"/>
            <a:ext cx="454047" cy="454047"/>
          </a:xfrm>
          <a:prstGeom prst="rect">
            <a:avLst/>
          </a:prstGeom>
        </p:spPr>
      </p:pic>
      <p:grpSp>
        <p:nvGrpSpPr>
          <p:cNvPr id="62" name="Group 61">
            <a:extLst>
              <a:ext uri="{FF2B5EF4-FFF2-40B4-BE49-F238E27FC236}">
                <a16:creationId xmlns:a16="http://schemas.microsoft.com/office/drawing/2014/main" id="{08A10061-D8FF-D266-22AF-59F2B8291064}"/>
              </a:ext>
            </a:extLst>
          </p:cNvPr>
          <p:cNvGrpSpPr/>
          <p:nvPr/>
        </p:nvGrpSpPr>
        <p:grpSpPr>
          <a:xfrm>
            <a:off x="5775980" y="3036617"/>
            <a:ext cx="1901878" cy="1388648"/>
            <a:chOff x="5267171" y="3077094"/>
            <a:chExt cx="1901878" cy="1388648"/>
          </a:xfrm>
        </p:grpSpPr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EE907FF3-546C-6302-9FF5-433E1EB71F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clrChange>
                <a:clrFrom>
                  <a:srgbClr val="FCFEFD"/>
                </a:clrFrom>
                <a:clrTo>
                  <a:srgbClr val="FCFEFD">
                    <a:alpha val="0"/>
                  </a:srgbClr>
                </a:clrTo>
              </a:clrChange>
              <a:duotone>
                <a:schemeClr val="accent5">
                  <a:shade val="45000"/>
                  <a:satMod val="135000"/>
                </a:schemeClr>
                <a:prstClr val="white"/>
              </a:duotone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257" t="9347" r="25998" b="9488"/>
            <a:stretch/>
          </p:blipFill>
          <p:spPr>
            <a:xfrm>
              <a:off x="5611105" y="3094142"/>
              <a:ext cx="1220761" cy="1371600"/>
            </a:xfrm>
            <a:prstGeom prst="rect">
              <a:avLst/>
            </a:prstGeom>
          </p:spPr>
        </p:pic>
        <p:sp>
          <p:nvSpPr>
            <p:cNvPr id="71" name="TextBox 23">
              <a:extLst>
                <a:ext uri="{FF2B5EF4-FFF2-40B4-BE49-F238E27FC236}">
                  <a16:creationId xmlns:a16="http://schemas.microsoft.com/office/drawing/2014/main" id="{CAC1771F-5DB8-E22E-2FF6-88D896B1C2FF}"/>
                </a:ext>
              </a:extLst>
            </p:cNvPr>
            <p:cNvSpPr txBox="1"/>
            <p:nvPr/>
          </p:nvSpPr>
          <p:spPr>
            <a:xfrm>
              <a:off x="5267171" y="3077094"/>
              <a:ext cx="1901878" cy="770724"/>
            </a:xfrm>
            <a:prstGeom prst="rect">
              <a:avLst/>
            </a:prstGeom>
          </p:spPr>
          <p:txBody>
            <a:bodyPr wrap="square" lIns="0" tIns="0" rIns="0" bIns="0" rtlCol="0" anchor="t">
              <a:prstTxWarp prst="textArchDown">
                <a:avLst/>
              </a:prstTxWarp>
              <a:spAutoFit/>
            </a:bodyPr>
            <a:lstStyle/>
            <a:p>
              <a:pPr algn="ctr">
                <a:lnSpc>
                  <a:spcPts val="3232"/>
                </a:lnSpc>
              </a:pPr>
              <a:r>
                <a:rPr lang="en-US" sz="1600" b="1" dirty="0">
                  <a:solidFill>
                    <a:schemeClr val="bg1"/>
                  </a:solidFill>
                  <a:latin typeface="Poppins Medium Bold"/>
                  <a:ea typeface="Poppins Medium Bold"/>
                  <a:cs typeface="Poppins Medium Bold"/>
                  <a:sym typeface="Poppins Medium Bold"/>
                </a:rPr>
                <a:t>Data</a:t>
              </a:r>
              <a:br>
                <a:rPr lang="en-US" sz="1600" b="1" dirty="0">
                  <a:solidFill>
                    <a:schemeClr val="bg1"/>
                  </a:solidFill>
                  <a:latin typeface="Poppins Medium Bold"/>
                  <a:ea typeface="Poppins Medium Bold"/>
                  <a:cs typeface="Poppins Medium Bold"/>
                  <a:sym typeface="Poppins Medium Bold"/>
                </a:rPr>
              </a:br>
              <a:r>
                <a:rPr lang="en-US" sz="1600" b="1" dirty="0">
                  <a:solidFill>
                    <a:schemeClr val="bg1"/>
                  </a:solidFill>
                  <a:latin typeface="Poppins Medium Bold"/>
                  <a:ea typeface="Poppins Medium Bold"/>
                  <a:cs typeface="Poppins Medium Bold"/>
                  <a:sym typeface="Poppins Medium Bold"/>
                </a:rPr>
                <a:t>Warehouse</a:t>
              </a:r>
            </a:p>
          </p:txBody>
        </p:sp>
      </p:grpSp>
      <p:pic>
        <p:nvPicPr>
          <p:cNvPr id="72" name="Graphic 71" descr="Chevron arrows with solid fill">
            <a:extLst>
              <a:ext uri="{FF2B5EF4-FFF2-40B4-BE49-F238E27FC236}">
                <a16:creationId xmlns:a16="http://schemas.microsoft.com/office/drawing/2014/main" id="{23BA936D-D546-71A0-EF00-C05036710F0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160000">
            <a:off x="2450849" y="2960707"/>
            <a:ext cx="437006" cy="365760"/>
          </a:xfrm>
          <a:prstGeom prst="rect">
            <a:avLst/>
          </a:prstGeom>
        </p:spPr>
      </p:pic>
      <p:pic>
        <p:nvPicPr>
          <p:cNvPr id="73" name="Graphic 72" descr="Chevron arrows with solid fill">
            <a:extLst>
              <a:ext uri="{FF2B5EF4-FFF2-40B4-BE49-F238E27FC236}">
                <a16:creationId xmlns:a16="http://schemas.microsoft.com/office/drawing/2014/main" id="{5D708772-24B0-4CE6-A984-E5A3F3450D5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9424436">
            <a:off x="2446137" y="4189503"/>
            <a:ext cx="437006" cy="365760"/>
          </a:xfrm>
          <a:prstGeom prst="rect">
            <a:avLst/>
          </a:prstGeom>
        </p:spPr>
      </p:pic>
      <p:pic>
        <p:nvPicPr>
          <p:cNvPr id="74" name="Graphic 73" descr="Chevron arrows with solid fill">
            <a:extLst>
              <a:ext uri="{FF2B5EF4-FFF2-40B4-BE49-F238E27FC236}">
                <a16:creationId xmlns:a16="http://schemas.microsoft.com/office/drawing/2014/main" id="{0F8458DF-6A80-801B-2E79-DD0A4C33FEB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0640000">
            <a:off x="2453036" y="3820047"/>
            <a:ext cx="365760" cy="365760"/>
          </a:xfrm>
          <a:prstGeom prst="rect">
            <a:avLst/>
          </a:prstGeom>
        </p:spPr>
      </p:pic>
      <p:pic>
        <p:nvPicPr>
          <p:cNvPr id="75" name="Graphic 74" descr="Chevron arrows with solid fill">
            <a:extLst>
              <a:ext uri="{FF2B5EF4-FFF2-40B4-BE49-F238E27FC236}">
                <a16:creationId xmlns:a16="http://schemas.microsoft.com/office/drawing/2014/main" id="{D05FB471-8203-AC2A-002F-B912ABCF7F9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2380000">
            <a:off x="2453036" y="3391422"/>
            <a:ext cx="365760" cy="365760"/>
          </a:xfrm>
          <a:prstGeom prst="rect">
            <a:avLst/>
          </a:prstGeom>
        </p:spPr>
      </p:pic>
      <p:sp>
        <p:nvSpPr>
          <p:cNvPr id="76" name="TextBox 23">
            <a:extLst>
              <a:ext uri="{FF2B5EF4-FFF2-40B4-BE49-F238E27FC236}">
                <a16:creationId xmlns:a16="http://schemas.microsoft.com/office/drawing/2014/main" id="{FEC90AE6-8B01-CC4B-5BED-6247E747A542}"/>
              </a:ext>
            </a:extLst>
          </p:cNvPr>
          <p:cNvSpPr txBox="1"/>
          <p:nvPr/>
        </p:nvSpPr>
        <p:spPr>
          <a:xfrm>
            <a:off x="3307849" y="2501327"/>
            <a:ext cx="1378127" cy="4308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TRANSFORM DATA</a:t>
            </a:r>
          </a:p>
        </p:txBody>
      </p:sp>
      <p:pic>
        <p:nvPicPr>
          <p:cNvPr id="77" name="Graphic 76" descr="Gears with solid fill">
            <a:extLst>
              <a:ext uri="{FF2B5EF4-FFF2-40B4-BE49-F238E27FC236}">
                <a16:creationId xmlns:a16="http://schemas.microsoft.com/office/drawing/2014/main" id="{53F7E47E-A087-18BE-1BD4-8B62DEC81F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3746791" y="2893144"/>
            <a:ext cx="519619" cy="519619"/>
          </a:xfrm>
          <a:prstGeom prst="rect">
            <a:avLst/>
          </a:prstGeom>
        </p:spPr>
      </p:pic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13523364-F20B-3451-D39C-F772E996CD0B}"/>
              </a:ext>
            </a:extLst>
          </p:cNvPr>
          <p:cNvCxnSpPr>
            <a:cxnSpLocks/>
            <a:stCxn id="51" idx="3"/>
            <a:endCxn id="70" idx="1"/>
          </p:cNvCxnSpPr>
          <p:nvPr/>
        </p:nvCxnSpPr>
        <p:spPr>
          <a:xfrm>
            <a:off x="4610669" y="3739465"/>
            <a:ext cx="1509245" cy="0"/>
          </a:xfrm>
          <a:prstGeom prst="straightConnector1">
            <a:avLst/>
          </a:prstGeom>
          <a:ln>
            <a:solidFill>
              <a:schemeClr val="bg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23">
            <a:extLst>
              <a:ext uri="{FF2B5EF4-FFF2-40B4-BE49-F238E27FC236}">
                <a16:creationId xmlns:a16="http://schemas.microsoft.com/office/drawing/2014/main" id="{026BFECD-EF93-916D-041B-9A2268060C8D}"/>
              </a:ext>
            </a:extLst>
          </p:cNvPr>
          <p:cNvSpPr txBox="1"/>
          <p:nvPr/>
        </p:nvSpPr>
        <p:spPr>
          <a:xfrm>
            <a:off x="4890981" y="3541234"/>
            <a:ext cx="675127" cy="4308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LOAD</a:t>
            </a:r>
            <a:br>
              <a:rPr lang="en-US" sz="1400" b="1" dirty="0">
                <a:solidFill>
                  <a:schemeClr val="bg1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</a:br>
            <a:r>
              <a:rPr lang="en-US" sz="1400" b="1" dirty="0">
                <a:solidFill>
                  <a:schemeClr val="bg1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DATA</a:t>
            </a:r>
          </a:p>
        </p:txBody>
      </p:sp>
      <p:pic>
        <p:nvPicPr>
          <p:cNvPr id="80" name="Graphic 79" descr="Gears with solid fill">
            <a:extLst>
              <a:ext uri="{FF2B5EF4-FFF2-40B4-BE49-F238E27FC236}">
                <a16:creationId xmlns:a16="http://schemas.microsoft.com/office/drawing/2014/main" id="{AC912FEC-EEBF-1089-7F5D-D8A73BC053E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4605807" y="3712311"/>
            <a:ext cx="519619" cy="519619"/>
          </a:xfrm>
          <a:prstGeom prst="rect">
            <a:avLst/>
          </a:prstGeom>
        </p:spPr>
      </p:pic>
      <p:pic>
        <p:nvPicPr>
          <p:cNvPr id="81" name="Graphic 80" descr="Chevron arrows with solid fill">
            <a:extLst>
              <a:ext uri="{FF2B5EF4-FFF2-40B4-BE49-F238E27FC236}">
                <a16:creationId xmlns:a16="http://schemas.microsoft.com/office/drawing/2014/main" id="{AD4E37BE-1FED-BB8D-9233-3F8525CB029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609468" y="3560782"/>
            <a:ext cx="437006" cy="365760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9D5F7E6C-684C-8808-03B8-F63F9256BE76}"/>
              </a:ext>
            </a:extLst>
          </p:cNvPr>
          <p:cNvGrpSpPr/>
          <p:nvPr/>
        </p:nvGrpSpPr>
        <p:grpSpPr>
          <a:xfrm>
            <a:off x="8520549" y="1702299"/>
            <a:ext cx="1070151" cy="1408553"/>
            <a:chOff x="9533260" y="1702299"/>
            <a:chExt cx="1070151" cy="1408553"/>
          </a:xfrm>
        </p:grpSpPr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34B8509C-ED27-B5DD-CEDC-F1B87DA8A8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clrChange>
                <a:clrFrom>
                  <a:srgbClr val="FCFEFD"/>
                </a:clrFrom>
                <a:clrTo>
                  <a:srgbClr val="FCFEFD">
                    <a:alpha val="0"/>
                  </a:srgbClr>
                </a:clrTo>
              </a:clrChange>
              <a:duotone>
                <a:schemeClr val="accent5">
                  <a:shade val="45000"/>
                  <a:satMod val="135000"/>
                </a:schemeClr>
                <a:prstClr val="white"/>
              </a:duotone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257" t="9347" r="25998" b="9488"/>
            <a:stretch/>
          </p:blipFill>
          <p:spPr>
            <a:xfrm>
              <a:off x="9533260" y="1900506"/>
              <a:ext cx="876827" cy="985169"/>
            </a:xfrm>
            <a:prstGeom prst="rect">
              <a:avLst/>
            </a:prstGeom>
          </p:spPr>
        </p:pic>
        <p:sp>
          <p:nvSpPr>
            <p:cNvPr id="86" name="TextBox 23">
              <a:extLst>
                <a:ext uri="{FF2B5EF4-FFF2-40B4-BE49-F238E27FC236}">
                  <a16:creationId xmlns:a16="http://schemas.microsoft.com/office/drawing/2014/main" id="{DCAF2ADE-D62B-059E-7303-C78D8C81A74C}"/>
                </a:ext>
              </a:extLst>
            </p:cNvPr>
            <p:cNvSpPr txBox="1"/>
            <p:nvPr/>
          </p:nvSpPr>
          <p:spPr>
            <a:xfrm rot="5400000">
              <a:off x="9791412" y="2298854"/>
              <a:ext cx="1408553" cy="21544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  <a:latin typeface="Poppins Medium Bold"/>
                  <a:ea typeface="Poppins Medium Bold"/>
                  <a:cs typeface="Poppins Medium Bold"/>
                  <a:sym typeface="Poppins Medium Bold"/>
                </a:rPr>
                <a:t>Data Mart</a:t>
              </a:r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B3333C4E-E69F-8F94-9151-78E895B6C4BC}"/>
              </a:ext>
            </a:extLst>
          </p:cNvPr>
          <p:cNvGrpSpPr/>
          <p:nvPr/>
        </p:nvGrpSpPr>
        <p:grpSpPr>
          <a:xfrm>
            <a:off x="8520549" y="3055659"/>
            <a:ext cx="1070151" cy="1408553"/>
            <a:chOff x="9533260" y="1702299"/>
            <a:chExt cx="1070151" cy="1408553"/>
          </a:xfrm>
        </p:grpSpPr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1E4B122E-40C8-D8E4-7148-2B39BE9B01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clrChange>
                <a:clrFrom>
                  <a:srgbClr val="FCFEFD"/>
                </a:clrFrom>
                <a:clrTo>
                  <a:srgbClr val="FCFEFD">
                    <a:alpha val="0"/>
                  </a:srgbClr>
                </a:clrTo>
              </a:clrChange>
              <a:duotone>
                <a:schemeClr val="accent5">
                  <a:shade val="45000"/>
                  <a:satMod val="135000"/>
                </a:schemeClr>
                <a:prstClr val="white"/>
              </a:duotone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257" t="9347" r="25998" b="9488"/>
            <a:stretch/>
          </p:blipFill>
          <p:spPr>
            <a:xfrm>
              <a:off x="9533260" y="1900506"/>
              <a:ext cx="876827" cy="985169"/>
            </a:xfrm>
            <a:prstGeom prst="rect">
              <a:avLst/>
            </a:prstGeom>
          </p:spPr>
        </p:pic>
        <p:sp>
          <p:nvSpPr>
            <p:cNvPr id="95" name="TextBox 23">
              <a:extLst>
                <a:ext uri="{FF2B5EF4-FFF2-40B4-BE49-F238E27FC236}">
                  <a16:creationId xmlns:a16="http://schemas.microsoft.com/office/drawing/2014/main" id="{8CBD38A9-8AEA-69E8-5EFB-FBAEA7FFAE69}"/>
                </a:ext>
              </a:extLst>
            </p:cNvPr>
            <p:cNvSpPr txBox="1"/>
            <p:nvPr/>
          </p:nvSpPr>
          <p:spPr>
            <a:xfrm rot="5400000">
              <a:off x="9791412" y="2298854"/>
              <a:ext cx="1408553" cy="21544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  <a:latin typeface="Poppins Medium Bold"/>
                  <a:ea typeface="Poppins Medium Bold"/>
                  <a:cs typeface="Poppins Medium Bold"/>
                  <a:sym typeface="Poppins Medium Bold"/>
                </a:rPr>
                <a:t>Data Mart</a:t>
              </a:r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D3BC7EE6-4408-28AB-562D-00E5CE0199A0}"/>
              </a:ext>
            </a:extLst>
          </p:cNvPr>
          <p:cNvGrpSpPr/>
          <p:nvPr/>
        </p:nvGrpSpPr>
        <p:grpSpPr>
          <a:xfrm>
            <a:off x="8520549" y="4389617"/>
            <a:ext cx="1070151" cy="1408553"/>
            <a:chOff x="9533260" y="1702299"/>
            <a:chExt cx="1070151" cy="1408553"/>
          </a:xfrm>
        </p:grpSpPr>
        <p:pic>
          <p:nvPicPr>
            <p:cNvPr id="97" name="Picture 96">
              <a:extLst>
                <a:ext uri="{FF2B5EF4-FFF2-40B4-BE49-F238E27FC236}">
                  <a16:creationId xmlns:a16="http://schemas.microsoft.com/office/drawing/2014/main" id="{8C222D56-8D17-ABD6-80C9-CE008BD7D0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clrChange>
                <a:clrFrom>
                  <a:srgbClr val="FCFEFD"/>
                </a:clrFrom>
                <a:clrTo>
                  <a:srgbClr val="FCFEFD">
                    <a:alpha val="0"/>
                  </a:srgbClr>
                </a:clrTo>
              </a:clrChange>
              <a:duotone>
                <a:schemeClr val="accent5">
                  <a:shade val="45000"/>
                  <a:satMod val="135000"/>
                </a:schemeClr>
                <a:prstClr val="white"/>
              </a:duotone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257" t="9347" r="25998" b="9488"/>
            <a:stretch/>
          </p:blipFill>
          <p:spPr>
            <a:xfrm>
              <a:off x="9533260" y="1900506"/>
              <a:ext cx="876827" cy="985169"/>
            </a:xfrm>
            <a:prstGeom prst="rect">
              <a:avLst/>
            </a:prstGeom>
          </p:spPr>
        </p:pic>
        <p:sp>
          <p:nvSpPr>
            <p:cNvPr id="98" name="TextBox 23">
              <a:extLst>
                <a:ext uri="{FF2B5EF4-FFF2-40B4-BE49-F238E27FC236}">
                  <a16:creationId xmlns:a16="http://schemas.microsoft.com/office/drawing/2014/main" id="{F9FA9F7E-06AC-3AE4-EE47-F912F875A22E}"/>
                </a:ext>
              </a:extLst>
            </p:cNvPr>
            <p:cNvSpPr txBox="1"/>
            <p:nvPr/>
          </p:nvSpPr>
          <p:spPr>
            <a:xfrm rot="5400000">
              <a:off x="9791412" y="2298854"/>
              <a:ext cx="1408553" cy="21544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  <a:latin typeface="Poppins Medium Bold"/>
                  <a:ea typeface="Poppins Medium Bold"/>
                  <a:cs typeface="Poppins Medium Bold"/>
                  <a:sym typeface="Poppins Medium Bold"/>
                </a:rPr>
                <a:t>Data Mart</a:t>
              </a:r>
            </a:p>
          </p:txBody>
        </p:sp>
      </p:grp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73BD268B-1C76-8132-7B78-78D109A6DA30}"/>
              </a:ext>
            </a:extLst>
          </p:cNvPr>
          <p:cNvCxnSpPr>
            <a:cxnSpLocks/>
            <a:stCxn id="70" idx="3"/>
            <a:endCxn id="94" idx="1"/>
          </p:cNvCxnSpPr>
          <p:nvPr/>
        </p:nvCxnSpPr>
        <p:spPr>
          <a:xfrm>
            <a:off x="7340675" y="3739465"/>
            <a:ext cx="1179874" cy="6986"/>
          </a:xfrm>
          <a:prstGeom prst="straightConnector1">
            <a:avLst/>
          </a:prstGeom>
          <a:ln>
            <a:solidFill>
              <a:schemeClr val="bg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9DBC14D7-B613-FC07-E83F-62DDC767EA86}"/>
              </a:ext>
            </a:extLst>
          </p:cNvPr>
          <p:cNvCxnSpPr>
            <a:cxnSpLocks/>
            <a:stCxn id="70" idx="3"/>
            <a:endCxn id="83" idx="1"/>
          </p:cNvCxnSpPr>
          <p:nvPr/>
        </p:nvCxnSpPr>
        <p:spPr>
          <a:xfrm flipV="1">
            <a:off x="7340675" y="2393091"/>
            <a:ext cx="1179874" cy="1346374"/>
          </a:xfrm>
          <a:prstGeom prst="straightConnector1">
            <a:avLst/>
          </a:prstGeom>
          <a:ln>
            <a:solidFill>
              <a:schemeClr val="bg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CAE25152-C18E-2010-C52A-28A87E62683D}"/>
              </a:ext>
            </a:extLst>
          </p:cNvPr>
          <p:cNvCxnSpPr>
            <a:cxnSpLocks/>
            <a:stCxn id="70" idx="3"/>
            <a:endCxn id="97" idx="1"/>
          </p:cNvCxnSpPr>
          <p:nvPr/>
        </p:nvCxnSpPr>
        <p:spPr>
          <a:xfrm>
            <a:off x="7340675" y="3739465"/>
            <a:ext cx="1179874" cy="1340944"/>
          </a:xfrm>
          <a:prstGeom prst="straightConnector1">
            <a:avLst/>
          </a:prstGeom>
          <a:ln>
            <a:solidFill>
              <a:schemeClr val="bg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" name="Graphic 101" descr="Chevron arrows with solid fill">
            <a:extLst>
              <a:ext uri="{FF2B5EF4-FFF2-40B4-BE49-F238E27FC236}">
                <a16:creationId xmlns:a16="http://schemas.microsoft.com/office/drawing/2014/main" id="{DF93B94F-CD88-A827-6FE1-69C20EF9D8F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8692723">
            <a:off x="8166560" y="2499294"/>
            <a:ext cx="305904" cy="256032"/>
          </a:xfrm>
          <a:prstGeom prst="rect">
            <a:avLst/>
          </a:prstGeom>
        </p:spPr>
      </p:pic>
      <p:pic>
        <p:nvPicPr>
          <p:cNvPr id="103" name="Graphic 102" descr="Chevron arrows with solid fill">
            <a:extLst>
              <a:ext uri="{FF2B5EF4-FFF2-40B4-BE49-F238E27FC236}">
                <a16:creationId xmlns:a16="http://schemas.microsoft.com/office/drawing/2014/main" id="{55396CD4-5F4B-487B-62B3-3E9927D5A17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1600000">
            <a:off x="8175425" y="3613349"/>
            <a:ext cx="305904" cy="256032"/>
          </a:xfrm>
          <a:prstGeom prst="rect">
            <a:avLst/>
          </a:prstGeom>
        </p:spPr>
      </p:pic>
      <p:pic>
        <p:nvPicPr>
          <p:cNvPr id="104" name="Graphic 103" descr="Chevron arrows with solid fill">
            <a:extLst>
              <a:ext uri="{FF2B5EF4-FFF2-40B4-BE49-F238E27FC236}">
                <a16:creationId xmlns:a16="http://schemas.microsoft.com/office/drawing/2014/main" id="{8AF6A2D3-34A3-3B07-6041-B1EB54AD892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699499">
            <a:off x="8175425" y="4729923"/>
            <a:ext cx="305904" cy="256032"/>
          </a:xfrm>
          <a:prstGeom prst="rect">
            <a:avLst/>
          </a:prstGeom>
        </p:spPr>
      </p:pic>
      <p:sp>
        <p:nvSpPr>
          <p:cNvPr id="105" name="TextBox 23">
            <a:extLst>
              <a:ext uri="{FF2B5EF4-FFF2-40B4-BE49-F238E27FC236}">
                <a16:creationId xmlns:a16="http://schemas.microsoft.com/office/drawing/2014/main" id="{68360FB5-53CF-9F79-619F-83229438BC2E}"/>
              </a:ext>
            </a:extLst>
          </p:cNvPr>
          <p:cNvSpPr txBox="1"/>
          <p:nvPr/>
        </p:nvSpPr>
        <p:spPr>
          <a:xfrm rot="2952132">
            <a:off x="7575504" y="4379425"/>
            <a:ext cx="473753" cy="1692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1100" b="1" dirty="0">
                <a:solidFill>
                  <a:schemeClr val="bg1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ETL</a:t>
            </a:r>
          </a:p>
        </p:txBody>
      </p:sp>
      <p:pic>
        <p:nvPicPr>
          <p:cNvPr id="106" name="Graphic 105" descr="Gears with solid fill">
            <a:extLst>
              <a:ext uri="{FF2B5EF4-FFF2-40B4-BE49-F238E27FC236}">
                <a16:creationId xmlns:a16="http://schemas.microsoft.com/office/drawing/2014/main" id="{BE1A1942-5182-DA11-99C9-0F827091909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1593774" flipH="1">
            <a:off x="7378720" y="4057649"/>
            <a:ext cx="345053" cy="345053"/>
          </a:xfrm>
          <a:prstGeom prst="rect">
            <a:avLst/>
          </a:prstGeom>
        </p:spPr>
      </p:pic>
      <p:sp>
        <p:nvSpPr>
          <p:cNvPr id="107" name="TextBox 23">
            <a:extLst>
              <a:ext uri="{FF2B5EF4-FFF2-40B4-BE49-F238E27FC236}">
                <a16:creationId xmlns:a16="http://schemas.microsoft.com/office/drawing/2014/main" id="{90ACC682-55C2-0B01-0656-AE91315DD71E}"/>
              </a:ext>
            </a:extLst>
          </p:cNvPr>
          <p:cNvSpPr txBox="1"/>
          <p:nvPr/>
        </p:nvSpPr>
        <p:spPr>
          <a:xfrm rot="18637671">
            <a:off x="7588654" y="2902270"/>
            <a:ext cx="473753" cy="1692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1100" b="1" dirty="0">
                <a:solidFill>
                  <a:schemeClr val="bg1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ETL</a:t>
            </a:r>
          </a:p>
        </p:txBody>
      </p:sp>
      <p:pic>
        <p:nvPicPr>
          <p:cNvPr id="108" name="Graphic 107" descr="Gears with solid fill">
            <a:extLst>
              <a:ext uri="{FF2B5EF4-FFF2-40B4-BE49-F238E27FC236}">
                <a16:creationId xmlns:a16="http://schemas.microsoft.com/office/drawing/2014/main" id="{9745736E-86F3-86C1-AEA8-8EAD9DCB4EA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5057389" flipH="1">
            <a:off x="7407295" y="3057524"/>
            <a:ext cx="345053" cy="345053"/>
          </a:xfrm>
          <a:prstGeom prst="rect">
            <a:avLst/>
          </a:prstGeom>
        </p:spPr>
      </p:pic>
      <p:sp>
        <p:nvSpPr>
          <p:cNvPr id="125" name="TextBox 18">
            <a:extLst>
              <a:ext uri="{FF2B5EF4-FFF2-40B4-BE49-F238E27FC236}">
                <a16:creationId xmlns:a16="http://schemas.microsoft.com/office/drawing/2014/main" id="{A2CAECAF-87E9-CDFA-3F5D-A5D5D213A4CE}"/>
              </a:ext>
            </a:extLst>
          </p:cNvPr>
          <p:cNvSpPr txBox="1"/>
          <p:nvPr/>
        </p:nvSpPr>
        <p:spPr>
          <a:xfrm>
            <a:off x="2969489" y="1352832"/>
            <a:ext cx="6043863" cy="2462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1600" dirty="0">
                <a:solidFill>
                  <a:srgbClr val="D6001C"/>
                </a:solidFill>
                <a:latin typeface="Poppins Light"/>
                <a:ea typeface="Poppins Light"/>
                <a:cs typeface="Poppins Light"/>
                <a:sym typeface="Poppins Light"/>
              </a:rPr>
              <a:t>ETL is a pipeline tool</a:t>
            </a:r>
          </a:p>
        </p:txBody>
      </p:sp>
      <p:sp>
        <p:nvSpPr>
          <p:cNvPr id="126" name="TextBox 15">
            <a:extLst>
              <a:ext uri="{FF2B5EF4-FFF2-40B4-BE49-F238E27FC236}">
                <a16:creationId xmlns:a16="http://schemas.microsoft.com/office/drawing/2014/main" id="{0444CCF8-7CA8-1628-CBE9-48DFF619C5E3}"/>
              </a:ext>
            </a:extLst>
          </p:cNvPr>
          <p:cNvSpPr txBox="1"/>
          <p:nvPr/>
        </p:nvSpPr>
        <p:spPr>
          <a:xfrm>
            <a:off x="6464679" y="404609"/>
            <a:ext cx="3048000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spcBef>
                <a:spcPct val="0"/>
              </a:spcBef>
            </a:pPr>
            <a:r>
              <a:rPr lang="en-US" sz="2000" b="1" dirty="0">
                <a:solidFill>
                  <a:srgbClr val="10B5BF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Streaming ETL</a:t>
            </a:r>
            <a:endParaRPr lang="en-US" sz="2000" b="1" u="none" strike="noStrike" dirty="0">
              <a:solidFill>
                <a:srgbClr val="10B5BF"/>
              </a:solidFill>
              <a:latin typeface="Poppins Medium Bold"/>
              <a:ea typeface="Poppins Medium Bold"/>
              <a:cs typeface="Poppins Medium Bold"/>
              <a:sym typeface="Poppins Medium Bold"/>
            </a:endParaRPr>
          </a:p>
        </p:txBody>
      </p:sp>
      <p:sp>
        <p:nvSpPr>
          <p:cNvPr id="127" name="TextBox 20">
            <a:extLst>
              <a:ext uri="{FF2B5EF4-FFF2-40B4-BE49-F238E27FC236}">
                <a16:creationId xmlns:a16="http://schemas.microsoft.com/office/drawing/2014/main" id="{CBB55C57-DFF7-A515-4273-CD841429B1BB}"/>
              </a:ext>
            </a:extLst>
          </p:cNvPr>
          <p:cNvSpPr txBox="1"/>
          <p:nvPr/>
        </p:nvSpPr>
        <p:spPr>
          <a:xfrm>
            <a:off x="6464677" y="743857"/>
            <a:ext cx="3047999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spcBef>
                <a:spcPct val="0"/>
              </a:spcBef>
            </a:pPr>
            <a:r>
              <a:rPr lang="pt-BR" sz="1200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Analyzing data as it enter in to the system in real time.</a:t>
            </a:r>
          </a:p>
          <a:p>
            <a:pPr marL="0" lvl="0" indent="0" algn="l">
              <a:spcBef>
                <a:spcPct val="0"/>
              </a:spcBef>
            </a:pPr>
            <a:r>
              <a:rPr lang="pt-BR" sz="1200" u="none" dirty="0">
                <a:solidFill>
                  <a:srgbClr val="10B5BF"/>
                </a:solidFill>
                <a:latin typeface="Poppins Light"/>
                <a:ea typeface="Poppins Light"/>
                <a:cs typeface="Poppins Light"/>
                <a:sym typeface="Poppins Light"/>
              </a:rPr>
              <a:t>Use case is IoT data</a:t>
            </a:r>
            <a:endParaRPr lang="en-US" sz="1200" u="none" dirty="0">
              <a:solidFill>
                <a:srgbClr val="10B5BF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128" name="TextBox 15">
            <a:extLst>
              <a:ext uri="{FF2B5EF4-FFF2-40B4-BE49-F238E27FC236}">
                <a16:creationId xmlns:a16="http://schemas.microsoft.com/office/drawing/2014/main" id="{7EBC881C-0F6F-A21D-4CF8-F60EA506CC6B}"/>
              </a:ext>
            </a:extLst>
          </p:cNvPr>
          <p:cNvSpPr txBox="1"/>
          <p:nvPr/>
        </p:nvSpPr>
        <p:spPr>
          <a:xfrm>
            <a:off x="2969492" y="411297"/>
            <a:ext cx="3048000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spcBef>
                <a:spcPct val="0"/>
              </a:spcBef>
            </a:pPr>
            <a:r>
              <a:rPr lang="en-US" sz="2000" b="1" dirty="0">
                <a:solidFill>
                  <a:srgbClr val="10B5BF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Batch ETL</a:t>
            </a:r>
            <a:endParaRPr lang="en-US" sz="2000" b="1" u="none" strike="noStrike" dirty="0">
              <a:solidFill>
                <a:srgbClr val="10B5BF"/>
              </a:solidFill>
              <a:latin typeface="Poppins Medium Bold"/>
              <a:ea typeface="Poppins Medium Bold"/>
              <a:cs typeface="Poppins Medium Bold"/>
              <a:sym typeface="Poppins Medium Bold"/>
            </a:endParaRPr>
          </a:p>
        </p:txBody>
      </p:sp>
      <p:sp>
        <p:nvSpPr>
          <p:cNvPr id="129" name="TextBox 20">
            <a:extLst>
              <a:ext uri="{FF2B5EF4-FFF2-40B4-BE49-F238E27FC236}">
                <a16:creationId xmlns:a16="http://schemas.microsoft.com/office/drawing/2014/main" id="{E31A45AC-685C-1721-9638-3F864BF7BB77}"/>
              </a:ext>
            </a:extLst>
          </p:cNvPr>
          <p:cNvSpPr txBox="1"/>
          <p:nvPr/>
        </p:nvSpPr>
        <p:spPr>
          <a:xfrm>
            <a:off x="2969490" y="750545"/>
            <a:ext cx="3047999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spcBef>
                <a:spcPct val="0"/>
              </a:spcBef>
            </a:pPr>
            <a:r>
              <a:rPr lang="pt-BR" sz="1200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Performs Data Processing in portions based on certain time frame.</a:t>
            </a:r>
          </a:p>
          <a:p>
            <a:pPr marL="0" lvl="0" indent="0" algn="l">
              <a:spcBef>
                <a:spcPct val="0"/>
              </a:spcBef>
            </a:pPr>
            <a:r>
              <a:rPr lang="pt-BR" sz="1200" u="none" dirty="0">
                <a:solidFill>
                  <a:srgbClr val="10B5BF"/>
                </a:solidFill>
                <a:latin typeface="Poppins Light"/>
                <a:ea typeface="Poppins Light"/>
                <a:cs typeface="Poppins Light"/>
                <a:sym typeface="Poppins Light"/>
              </a:rPr>
              <a:t>Use Case is Historical data</a:t>
            </a:r>
            <a:endParaRPr lang="en-US" sz="1200" u="none" dirty="0">
              <a:solidFill>
                <a:srgbClr val="10B5BF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E963FAF6-4BD7-AAD7-BBAF-75DF0D5712A8}"/>
              </a:ext>
            </a:extLst>
          </p:cNvPr>
          <p:cNvGrpSpPr/>
          <p:nvPr/>
        </p:nvGrpSpPr>
        <p:grpSpPr>
          <a:xfrm rot="5400000">
            <a:off x="11112700" y="3933618"/>
            <a:ext cx="1179380" cy="1004022"/>
            <a:chOff x="5974122" y="1445257"/>
            <a:chExt cx="1179380" cy="1004022"/>
          </a:xfrm>
        </p:grpSpPr>
        <p:pic>
          <p:nvPicPr>
            <p:cNvPr id="132" name="Picture 131">
              <a:extLst>
                <a:ext uri="{FF2B5EF4-FFF2-40B4-BE49-F238E27FC236}">
                  <a16:creationId xmlns:a16="http://schemas.microsoft.com/office/drawing/2014/main" id="{21A78B76-2F1D-2796-26F2-473280CBB7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45118" y="1730439"/>
              <a:ext cx="717883" cy="718840"/>
            </a:xfrm>
            <a:prstGeom prst="rect">
              <a:avLst/>
            </a:prstGeom>
          </p:spPr>
        </p:pic>
        <p:sp>
          <p:nvSpPr>
            <p:cNvPr id="133" name="TextBox 21">
              <a:extLst>
                <a:ext uri="{FF2B5EF4-FFF2-40B4-BE49-F238E27FC236}">
                  <a16:creationId xmlns:a16="http://schemas.microsoft.com/office/drawing/2014/main" id="{14F3CD31-23A6-00A9-224B-42224139825B}"/>
                </a:ext>
              </a:extLst>
            </p:cNvPr>
            <p:cNvSpPr txBox="1"/>
            <p:nvPr/>
          </p:nvSpPr>
          <p:spPr>
            <a:xfrm>
              <a:off x="5974122" y="1445257"/>
              <a:ext cx="1179380" cy="29072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2520"/>
                </a:lnSpc>
                <a:spcBef>
                  <a:spcPct val="0"/>
                </a:spcBef>
              </a:pPr>
              <a:r>
                <a:rPr lang="en-US" sz="1400" dirty="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Data Analyst</a:t>
              </a:r>
              <a:endParaRPr lang="en-US" sz="1400" u="none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A0A554C9-1B4E-BDD6-326D-B3319D09582C}"/>
              </a:ext>
            </a:extLst>
          </p:cNvPr>
          <p:cNvGrpSpPr/>
          <p:nvPr/>
        </p:nvGrpSpPr>
        <p:grpSpPr>
          <a:xfrm rot="5400000">
            <a:off x="11112699" y="2515302"/>
            <a:ext cx="1179380" cy="1004022"/>
            <a:chOff x="5974122" y="1445257"/>
            <a:chExt cx="1179380" cy="1004022"/>
          </a:xfrm>
        </p:grpSpPr>
        <p:pic>
          <p:nvPicPr>
            <p:cNvPr id="141" name="Picture 140">
              <a:extLst>
                <a:ext uri="{FF2B5EF4-FFF2-40B4-BE49-F238E27FC236}">
                  <a16:creationId xmlns:a16="http://schemas.microsoft.com/office/drawing/2014/main" id="{5B679ACC-377C-E27B-79FA-3526C0B7B0E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45118" y="1730439"/>
              <a:ext cx="717883" cy="718840"/>
            </a:xfrm>
            <a:prstGeom prst="rect">
              <a:avLst/>
            </a:prstGeom>
          </p:spPr>
        </p:pic>
        <p:sp>
          <p:nvSpPr>
            <p:cNvPr id="143" name="TextBox 21">
              <a:extLst>
                <a:ext uri="{FF2B5EF4-FFF2-40B4-BE49-F238E27FC236}">
                  <a16:creationId xmlns:a16="http://schemas.microsoft.com/office/drawing/2014/main" id="{FCB6BC4B-FFF8-76DD-560F-C17533CBA9A4}"/>
                </a:ext>
              </a:extLst>
            </p:cNvPr>
            <p:cNvSpPr txBox="1"/>
            <p:nvPr/>
          </p:nvSpPr>
          <p:spPr>
            <a:xfrm>
              <a:off x="5974122" y="1445257"/>
              <a:ext cx="1179380" cy="29072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2520"/>
                </a:lnSpc>
                <a:spcBef>
                  <a:spcPct val="0"/>
                </a:spcBef>
              </a:pPr>
              <a:r>
                <a:rPr lang="en-US" sz="1400" dirty="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Dashboard</a:t>
              </a:r>
              <a:endParaRPr lang="en-US" sz="1400" u="none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</p:grpSp>
      <p:pic>
        <p:nvPicPr>
          <p:cNvPr id="29" name="Picture 28">
            <a:extLst>
              <a:ext uri="{FF2B5EF4-FFF2-40B4-BE49-F238E27FC236}">
                <a16:creationId xmlns:a16="http://schemas.microsoft.com/office/drawing/2014/main" id="{8FE7CB28-4338-19F5-BD73-E9D64E48497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047065" y="3313008"/>
            <a:ext cx="899739" cy="892241"/>
          </a:xfrm>
          <a:prstGeom prst="rect">
            <a:avLst/>
          </a:prstGeom>
        </p:spPr>
      </p:pic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EE21C434-3981-1504-CB72-1167A96CF064}"/>
              </a:ext>
            </a:extLst>
          </p:cNvPr>
          <p:cNvCxnSpPr>
            <a:cxnSpLocks/>
            <a:stCxn id="95" idx="0"/>
            <a:endCxn id="29" idx="1"/>
          </p:cNvCxnSpPr>
          <p:nvPr/>
        </p:nvCxnSpPr>
        <p:spPr>
          <a:xfrm flipV="1">
            <a:off x="9590700" y="3759129"/>
            <a:ext cx="456365" cy="808"/>
          </a:xfrm>
          <a:prstGeom prst="straightConnector1">
            <a:avLst/>
          </a:prstGeom>
          <a:ln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3678A303-E87E-7F22-84AC-484D5C82C7D5}"/>
              </a:ext>
            </a:extLst>
          </p:cNvPr>
          <p:cNvCxnSpPr>
            <a:cxnSpLocks/>
            <a:stCxn id="86" idx="0"/>
            <a:endCxn id="29" idx="0"/>
          </p:cNvCxnSpPr>
          <p:nvPr/>
        </p:nvCxnSpPr>
        <p:spPr>
          <a:xfrm>
            <a:off x="9590700" y="2406577"/>
            <a:ext cx="906235" cy="906431"/>
          </a:xfrm>
          <a:prstGeom prst="straightConnector1">
            <a:avLst/>
          </a:prstGeom>
          <a:ln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B283B1BE-65B5-13B5-01EC-5916FDB1DD31}"/>
              </a:ext>
            </a:extLst>
          </p:cNvPr>
          <p:cNvCxnSpPr>
            <a:cxnSpLocks/>
            <a:stCxn id="98" idx="0"/>
            <a:endCxn id="29" idx="2"/>
          </p:cNvCxnSpPr>
          <p:nvPr/>
        </p:nvCxnSpPr>
        <p:spPr>
          <a:xfrm flipV="1">
            <a:off x="9590700" y="4205249"/>
            <a:ext cx="906235" cy="888646"/>
          </a:xfrm>
          <a:prstGeom prst="straightConnector1">
            <a:avLst/>
          </a:prstGeom>
          <a:ln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1849A12C-C878-1818-7E3B-E16971CE590F}"/>
              </a:ext>
            </a:extLst>
          </p:cNvPr>
          <p:cNvCxnSpPr>
            <a:cxnSpLocks/>
            <a:stCxn id="29" idx="3"/>
            <a:endCxn id="141" idx="2"/>
          </p:cNvCxnSpPr>
          <p:nvPr/>
        </p:nvCxnSpPr>
        <p:spPr>
          <a:xfrm flipV="1">
            <a:off x="10946804" y="3057562"/>
            <a:ext cx="253575" cy="701567"/>
          </a:xfrm>
          <a:prstGeom prst="straightConnector1">
            <a:avLst/>
          </a:prstGeom>
          <a:ln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6227C8B3-0FA3-731A-C3DC-35F9695F8E9D}"/>
              </a:ext>
            </a:extLst>
          </p:cNvPr>
          <p:cNvCxnSpPr>
            <a:cxnSpLocks/>
            <a:stCxn id="29" idx="3"/>
            <a:endCxn id="132" idx="2"/>
          </p:cNvCxnSpPr>
          <p:nvPr/>
        </p:nvCxnSpPr>
        <p:spPr>
          <a:xfrm>
            <a:off x="10946804" y="3759129"/>
            <a:ext cx="253576" cy="716749"/>
          </a:xfrm>
          <a:prstGeom prst="straightConnector1">
            <a:avLst/>
          </a:prstGeom>
          <a:ln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3888F00A-31F5-D6DA-F0A7-D8BA2A2A8EA2}"/>
              </a:ext>
            </a:extLst>
          </p:cNvPr>
          <p:cNvCxnSpPr>
            <a:stCxn id="70" idx="2"/>
            <a:endCxn id="29" idx="2"/>
          </p:cNvCxnSpPr>
          <p:nvPr/>
        </p:nvCxnSpPr>
        <p:spPr>
          <a:xfrm rot="5400000" flipH="1" flipV="1">
            <a:off x="8503607" y="2431937"/>
            <a:ext cx="220016" cy="3766640"/>
          </a:xfrm>
          <a:prstGeom prst="bentConnector3">
            <a:avLst>
              <a:gd name="adj1" fmla="val -666981"/>
            </a:avLst>
          </a:prstGeom>
          <a:ln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onnector: Elbow 149">
            <a:extLst>
              <a:ext uri="{FF2B5EF4-FFF2-40B4-BE49-F238E27FC236}">
                <a16:creationId xmlns:a16="http://schemas.microsoft.com/office/drawing/2014/main" id="{1D6F61E3-39F0-3F99-F302-02D0C7CED00B}"/>
              </a:ext>
            </a:extLst>
          </p:cNvPr>
          <p:cNvCxnSpPr>
            <a:cxnSpLocks/>
            <a:stCxn id="70" idx="2"/>
            <a:endCxn id="132" idx="3"/>
          </p:cNvCxnSpPr>
          <p:nvPr/>
        </p:nvCxnSpPr>
        <p:spPr>
          <a:xfrm rot="16200000" flipH="1">
            <a:off x="8940270" y="2215289"/>
            <a:ext cx="409554" cy="4829505"/>
          </a:xfrm>
          <a:prstGeom prst="bentConnector3">
            <a:avLst>
              <a:gd name="adj1" fmla="val 451223"/>
            </a:avLst>
          </a:prstGeom>
          <a:ln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TextBox 23">
            <a:extLst>
              <a:ext uri="{FF2B5EF4-FFF2-40B4-BE49-F238E27FC236}">
                <a16:creationId xmlns:a16="http://schemas.microsoft.com/office/drawing/2014/main" id="{D170670E-89AF-33C1-731A-33B09028E5A7}"/>
              </a:ext>
            </a:extLst>
          </p:cNvPr>
          <p:cNvSpPr txBox="1"/>
          <p:nvPr/>
        </p:nvSpPr>
        <p:spPr>
          <a:xfrm rot="2090419">
            <a:off x="10437918" y="3223572"/>
            <a:ext cx="649311" cy="2154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1400" dirty="0">
                <a:solidFill>
                  <a:srgbClr val="D6001C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OLAP</a:t>
            </a:r>
          </a:p>
        </p:txBody>
      </p:sp>
      <p:cxnSp>
        <p:nvCxnSpPr>
          <p:cNvPr id="154" name="Connector: Elbow 153">
            <a:extLst>
              <a:ext uri="{FF2B5EF4-FFF2-40B4-BE49-F238E27FC236}">
                <a16:creationId xmlns:a16="http://schemas.microsoft.com/office/drawing/2014/main" id="{000A73AD-094A-98E4-FC31-310ED695EFC4}"/>
              </a:ext>
            </a:extLst>
          </p:cNvPr>
          <p:cNvCxnSpPr>
            <a:cxnSpLocks/>
            <a:stCxn id="83" idx="0"/>
            <a:endCxn id="141" idx="1"/>
          </p:cNvCxnSpPr>
          <p:nvPr/>
        </p:nvCxnSpPr>
        <p:spPr>
          <a:xfrm rot="16200000" flipH="1">
            <a:off x="9860324" y="999145"/>
            <a:ext cx="798114" cy="2600836"/>
          </a:xfrm>
          <a:prstGeom prst="bentConnector3">
            <a:avLst>
              <a:gd name="adj1" fmla="val -28643"/>
            </a:avLst>
          </a:prstGeom>
          <a:ln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12320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D6560C2-32BF-AE6C-1425-B039104731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235" y="381551"/>
            <a:ext cx="606266" cy="60626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C4E0931-CF0A-969A-1AF2-3DA0215E0D7F}"/>
              </a:ext>
            </a:extLst>
          </p:cNvPr>
          <p:cNvSpPr txBox="1"/>
          <p:nvPr/>
        </p:nvSpPr>
        <p:spPr>
          <a:xfrm>
            <a:off x="1440987" y="453851"/>
            <a:ext cx="1014480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2700" b="1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کارگاه پیاده سازی یک پروژه  </a:t>
            </a:r>
            <a:r>
              <a:rPr lang="en-US" sz="2700" b="1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BI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A11142-709D-BF72-795F-276DC23282DD}"/>
              </a:ext>
            </a:extLst>
          </p:cNvPr>
          <p:cNvSpPr txBox="1"/>
          <p:nvPr/>
        </p:nvSpPr>
        <p:spPr>
          <a:xfrm>
            <a:off x="698579" y="998649"/>
            <a:ext cx="10887217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>
              <a:lnSpc>
                <a:spcPct val="120000"/>
              </a:lnSpc>
            </a:pPr>
            <a:r>
              <a:rPr lang="fa-IR" sz="20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نیازمندی: تحلیل اطلاعات هواشناسی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E92F8C3-5D4B-4E98-B30C-DF21DF18DF9D}"/>
              </a:ext>
            </a:extLst>
          </p:cNvPr>
          <p:cNvSpPr txBox="1"/>
          <p:nvPr/>
        </p:nvSpPr>
        <p:spPr>
          <a:xfrm>
            <a:off x="605235" y="6237288"/>
            <a:ext cx="25635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 dirty="0" err="1">
                <a:solidFill>
                  <a:schemeClr val="bg1">
                    <a:lumMod val="75000"/>
                  </a:schemeClr>
                </a:solidFill>
                <a:latin typeface="SG Kara FaNum Light" pitchFamily="2" charset="-78"/>
                <a:ea typeface="SG Kara FaNum Light" pitchFamily="2" charset="-78"/>
                <a:cs typeface="SG Kara FaNum Light" pitchFamily="2" charset="-78"/>
              </a:rPr>
              <a:t>education.systemgroup.net</a:t>
            </a:r>
            <a:endParaRPr lang="en-IR" sz="1200" spc="150" dirty="0">
              <a:solidFill>
                <a:schemeClr val="bg1">
                  <a:lumMod val="75000"/>
                </a:schemeClr>
              </a:solidFill>
              <a:latin typeface="SG Kara FaNum Light" pitchFamily="2" charset="-78"/>
              <a:ea typeface="SG Kara FaNum Light" pitchFamily="2" charset="-78"/>
              <a:cs typeface="SG Kara FaNum Light" pitchFamily="2" charset="-78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19AF1C-4D7A-40C9-4A9E-B752E8F3E8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579" y="2241569"/>
            <a:ext cx="4010585" cy="11431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1161E58-F265-F5E5-6065-A201AF194D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55100" y="3678287"/>
            <a:ext cx="8030696" cy="981212"/>
          </a:xfrm>
          <a:prstGeom prst="rect">
            <a:avLst/>
          </a:prstGeom>
        </p:spPr>
      </p:pic>
      <p:sp>
        <p:nvSpPr>
          <p:cNvPr id="7" name="Arrow: Bent-Up 6">
            <a:extLst>
              <a:ext uri="{FF2B5EF4-FFF2-40B4-BE49-F238E27FC236}">
                <a16:creationId xmlns:a16="http://schemas.microsoft.com/office/drawing/2014/main" id="{214B9B3D-27BF-13A7-8D1A-9D9B2D023AAC}"/>
              </a:ext>
            </a:extLst>
          </p:cNvPr>
          <p:cNvSpPr/>
          <p:nvPr/>
        </p:nvSpPr>
        <p:spPr>
          <a:xfrm rot="5400000">
            <a:off x="2280167" y="3826335"/>
            <a:ext cx="1084730" cy="493059"/>
          </a:xfrm>
          <a:prstGeom prst="bentUpArrow">
            <a:avLst/>
          </a:prstGeom>
          <a:solidFill>
            <a:srgbClr val="D6001C">
              <a:alpha val="85098"/>
            </a:srgbClr>
          </a:solidFill>
          <a:ln>
            <a:solidFill>
              <a:srgbClr val="D600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73528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D6560C2-32BF-AE6C-1425-B039104731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235" y="381551"/>
            <a:ext cx="606266" cy="60626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C4E0931-CF0A-969A-1AF2-3DA0215E0D7F}"/>
              </a:ext>
            </a:extLst>
          </p:cNvPr>
          <p:cNvSpPr txBox="1"/>
          <p:nvPr/>
        </p:nvSpPr>
        <p:spPr>
          <a:xfrm>
            <a:off x="1440987" y="453851"/>
            <a:ext cx="1014480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2700" b="1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انواع پروژه های هوش تجاری</a:t>
            </a:r>
            <a:endParaRPr lang="en-US" sz="2700" b="1" dirty="0">
              <a:solidFill>
                <a:schemeClr val="bg1"/>
              </a:solidFill>
              <a:latin typeface="SG Kara FaNum" pitchFamily="2" charset="-78"/>
              <a:ea typeface="SG Kara FaNum" pitchFamily="2" charset="-78"/>
              <a:cs typeface="SG Kara FaNum" pitchFamily="2" charset="-7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A11142-709D-BF72-795F-276DC23282DD}"/>
              </a:ext>
            </a:extLst>
          </p:cNvPr>
          <p:cNvSpPr txBox="1"/>
          <p:nvPr/>
        </p:nvSpPr>
        <p:spPr>
          <a:xfrm>
            <a:off x="698579" y="1226356"/>
            <a:ext cx="10887217" cy="5209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>
              <a:lnSpc>
                <a:spcPct val="120000"/>
              </a:lnSpc>
            </a:pPr>
            <a:r>
              <a:rPr lang="fa-IR" sz="20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مشخصات </a:t>
            </a:r>
            <a:r>
              <a:rPr lang="en-US" sz="20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Self-Service BI</a:t>
            </a:r>
            <a:endParaRPr lang="fa-IR" sz="2000" dirty="0">
              <a:solidFill>
                <a:schemeClr val="bg1"/>
              </a:solidFill>
              <a:latin typeface="SG Kara FaNum" pitchFamily="2" charset="-78"/>
              <a:ea typeface="SG Kara FaNum" pitchFamily="2" charset="-78"/>
              <a:cs typeface="SG Kara FaNum" pitchFamily="2" charset="-78"/>
            </a:endParaRPr>
          </a:p>
          <a:p>
            <a:pPr marL="514350" lvl="1" indent="-285750" algn="justLow" rtl="1">
              <a:lnSpc>
                <a:spcPct val="130000"/>
              </a:lnSpc>
              <a:buClr>
                <a:srgbClr val="D6001C"/>
              </a:buClr>
              <a:buSzPct val="150000"/>
              <a:buFont typeface="Arial" panose="020B0604020202020204" pitchFamily="34" charset="0"/>
              <a:buChar char="•"/>
            </a:pPr>
            <a:r>
              <a:rPr lang="fa-IR" sz="20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سرعت بالا در توليد</a:t>
            </a:r>
          </a:p>
          <a:p>
            <a:pPr marL="514350" lvl="1" indent="-285750" algn="justLow" rtl="1">
              <a:lnSpc>
                <a:spcPct val="130000"/>
              </a:lnSpc>
              <a:buClr>
                <a:srgbClr val="D6001C"/>
              </a:buClr>
              <a:buSzPct val="150000"/>
              <a:buFont typeface="Arial" panose="020B0604020202020204" pitchFamily="34" charset="0"/>
              <a:buChar char="•"/>
            </a:pPr>
            <a:r>
              <a:rPr lang="fa-IR" sz="20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بي نيازي از دانش </a:t>
            </a:r>
            <a:r>
              <a:rPr lang="en-US" sz="20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IT</a:t>
            </a:r>
          </a:p>
          <a:p>
            <a:pPr marL="514350" lvl="1" indent="-285750" algn="justLow" rtl="1">
              <a:lnSpc>
                <a:spcPct val="130000"/>
              </a:lnSpc>
              <a:buClr>
                <a:srgbClr val="D6001C"/>
              </a:buClr>
              <a:buSzPct val="150000"/>
              <a:buFont typeface="Arial" panose="020B0604020202020204" pitchFamily="34" charset="0"/>
              <a:buChar char="•"/>
            </a:pPr>
            <a:r>
              <a:rPr lang="fa-IR" sz="20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کيفيت بصري و تعاملي بالا</a:t>
            </a:r>
          </a:p>
          <a:p>
            <a:pPr marL="514350" lvl="1" indent="-285750" algn="justLow" rtl="1">
              <a:lnSpc>
                <a:spcPct val="130000"/>
              </a:lnSpc>
              <a:buClr>
                <a:srgbClr val="D6001C"/>
              </a:buClr>
              <a:buSzPct val="150000"/>
              <a:buFont typeface="Arial" panose="020B0604020202020204" pitchFamily="34" charset="0"/>
              <a:buChar char="•"/>
            </a:pPr>
            <a:r>
              <a:rPr lang="fa-IR" sz="20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راه اندازي سريع و بدون نياز به زيرساخت</a:t>
            </a:r>
            <a:endParaRPr lang="en-US" sz="2000" dirty="0">
              <a:solidFill>
                <a:schemeClr val="bg1"/>
              </a:solidFill>
              <a:latin typeface="SG Kara FaNum" pitchFamily="2" charset="-78"/>
              <a:ea typeface="SG Kara FaNum" pitchFamily="2" charset="-78"/>
              <a:cs typeface="SG Kara FaNum" pitchFamily="2" charset="-78"/>
            </a:endParaRPr>
          </a:p>
          <a:p>
            <a:pPr marL="514350" lvl="1" indent="-285750" algn="justLow" rtl="1">
              <a:lnSpc>
                <a:spcPct val="130000"/>
              </a:lnSpc>
              <a:buClr>
                <a:srgbClr val="D6001C"/>
              </a:buClr>
              <a:buSzPct val="150000"/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  <a:latin typeface="SG Kara FaNum" pitchFamily="2" charset="-78"/>
              <a:ea typeface="SG Kara FaNum" pitchFamily="2" charset="-78"/>
              <a:cs typeface="SG Kara FaNum" pitchFamily="2" charset="-78"/>
            </a:endParaRPr>
          </a:p>
          <a:p>
            <a:pPr marL="514350" lvl="1" indent="-285750" algn="justLow" rtl="1">
              <a:lnSpc>
                <a:spcPct val="130000"/>
              </a:lnSpc>
              <a:buClr>
                <a:srgbClr val="D6001C"/>
              </a:buClr>
              <a:buSzPct val="150000"/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  <a:latin typeface="SG Kara FaNum" pitchFamily="2" charset="-78"/>
              <a:ea typeface="SG Kara FaNum" pitchFamily="2" charset="-78"/>
              <a:cs typeface="SG Kara FaNum" pitchFamily="2" charset="-78"/>
            </a:endParaRPr>
          </a:p>
          <a:p>
            <a:pPr algn="r" rtl="1">
              <a:lnSpc>
                <a:spcPct val="120000"/>
              </a:lnSpc>
            </a:pPr>
            <a:r>
              <a:rPr lang="fa-IR" sz="20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مشخصات </a:t>
            </a:r>
            <a:r>
              <a:rPr lang="en-US" sz="20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Enterprise BI</a:t>
            </a:r>
            <a:endParaRPr lang="fa-IR" sz="2000" dirty="0">
              <a:solidFill>
                <a:schemeClr val="bg1"/>
              </a:solidFill>
              <a:latin typeface="SG Kara FaNum" pitchFamily="2" charset="-78"/>
              <a:ea typeface="SG Kara FaNum" pitchFamily="2" charset="-78"/>
              <a:cs typeface="SG Kara FaNum" pitchFamily="2" charset="-78"/>
            </a:endParaRPr>
          </a:p>
          <a:p>
            <a:pPr marL="514350" lvl="1" indent="-285750" algn="justLow" rtl="1">
              <a:lnSpc>
                <a:spcPct val="130000"/>
              </a:lnSpc>
              <a:buClr>
                <a:srgbClr val="D6001C"/>
              </a:buClr>
              <a:buSzPct val="150000"/>
              <a:buFont typeface="Arial" panose="020B0604020202020204" pitchFamily="34" charset="0"/>
              <a:buChar char="•"/>
            </a:pPr>
            <a:r>
              <a:rPr lang="fa-IR" sz="20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قابل توسعه توسط تيم هاي </a:t>
            </a:r>
            <a:r>
              <a:rPr lang="en-US" sz="20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IT</a:t>
            </a:r>
          </a:p>
          <a:p>
            <a:pPr marL="514350" lvl="1" indent="-285750" algn="justLow" rtl="1">
              <a:lnSpc>
                <a:spcPct val="130000"/>
              </a:lnSpc>
              <a:buClr>
                <a:srgbClr val="D6001C"/>
              </a:buClr>
              <a:buSzPct val="150000"/>
              <a:buFont typeface="Arial" panose="020B0604020202020204" pitchFamily="34" charset="0"/>
              <a:buChar char="•"/>
            </a:pPr>
            <a:r>
              <a:rPr lang="fa-IR" sz="20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تمرکز اطلاعات در کل سازمان</a:t>
            </a:r>
          </a:p>
          <a:p>
            <a:pPr marL="514350" lvl="1" indent="-285750" algn="justLow" rtl="1">
              <a:lnSpc>
                <a:spcPct val="130000"/>
              </a:lnSpc>
              <a:buClr>
                <a:srgbClr val="D6001C"/>
              </a:buClr>
              <a:buSzPct val="150000"/>
              <a:buFont typeface="Arial" panose="020B0604020202020204" pitchFamily="34" charset="0"/>
              <a:buChar char="•"/>
            </a:pPr>
            <a:r>
              <a:rPr lang="fa-IR" sz="20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اطلاعات کاملا يکپارچه، با کيفيت و امن</a:t>
            </a:r>
          </a:p>
          <a:p>
            <a:pPr marL="514350" lvl="1" indent="-285750" algn="justLow" rtl="1">
              <a:lnSpc>
                <a:spcPct val="130000"/>
              </a:lnSpc>
              <a:buClr>
                <a:srgbClr val="D6001C"/>
              </a:buClr>
              <a:buSzPct val="150000"/>
              <a:buFont typeface="Arial" panose="020B0604020202020204" pitchFamily="34" charset="0"/>
              <a:buChar char="•"/>
            </a:pPr>
            <a:r>
              <a:rPr lang="fa-IR" sz="20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پشتيباني از کاربران زياد و حجم اطلاعات زياد</a:t>
            </a:r>
          </a:p>
          <a:p>
            <a:pPr marL="514350" lvl="1" indent="-285750" algn="justLow" rtl="1">
              <a:lnSpc>
                <a:spcPct val="130000"/>
              </a:lnSpc>
              <a:buClr>
                <a:srgbClr val="D6001C"/>
              </a:buClr>
              <a:buSzPct val="150000"/>
              <a:buFont typeface="Arial" panose="020B0604020202020204" pitchFamily="34" charset="0"/>
              <a:buChar char="•"/>
            </a:pPr>
            <a:r>
              <a:rPr lang="fa-IR" sz="20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نياز به زيرساخت هاي پردازشي و ذخيره سازي قوي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E92F8C3-5D4B-4E98-B30C-DF21DF18DF9D}"/>
              </a:ext>
            </a:extLst>
          </p:cNvPr>
          <p:cNvSpPr txBox="1"/>
          <p:nvPr/>
        </p:nvSpPr>
        <p:spPr>
          <a:xfrm>
            <a:off x="605235" y="6237288"/>
            <a:ext cx="25635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 dirty="0" err="1">
                <a:solidFill>
                  <a:schemeClr val="bg1">
                    <a:lumMod val="75000"/>
                  </a:schemeClr>
                </a:solidFill>
                <a:latin typeface="SG Kara FaNum Light" pitchFamily="2" charset="-78"/>
                <a:ea typeface="SG Kara FaNum Light" pitchFamily="2" charset="-78"/>
                <a:cs typeface="SG Kara FaNum Light" pitchFamily="2" charset="-78"/>
              </a:rPr>
              <a:t>education.systemgroup.net</a:t>
            </a:r>
            <a:endParaRPr lang="en-IR" sz="1200" spc="150" dirty="0">
              <a:solidFill>
                <a:schemeClr val="bg1">
                  <a:lumMod val="75000"/>
                </a:schemeClr>
              </a:solidFill>
              <a:latin typeface="SG Kara FaNum Light" pitchFamily="2" charset="-78"/>
              <a:ea typeface="SG Kara FaNum Light" pitchFamily="2" charset="-78"/>
              <a:cs typeface="SG Kara FaNum Light" pitchFamily="2" charset="-78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CF5E76B-2B83-6191-B44A-75ED7BEB72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247" y="803209"/>
            <a:ext cx="2065569" cy="2658722"/>
          </a:xfrm>
          <a:prstGeom prst="rect">
            <a:avLst/>
          </a:prstGeom>
          <a:ln>
            <a:noFill/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14E30BE-3280-6908-ACCE-4F911C016E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930" y="3765795"/>
            <a:ext cx="6029746" cy="2574746"/>
          </a:xfrm>
          <a:prstGeom prst="rect">
            <a:avLst/>
          </a:prstGeom>
          <a:ln>
            <a:noFill/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DED14F6-697C-6B80-B66F-B2AD4A8999D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0816" y="1460868"/>
            <a:ext cx="2418334" cy="136031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41957756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F109187-7F04-9E17-224D-851B4A6157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235" y="381551"/>
            <a:ext cx="606266" cy="60626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E2EE7D5-8D62-AFC9-5EA6-D625FA2CE85F}"/>
              </a:ext>
            </a:extLst>
          </p:cNvPr>
          <p:cNvSpPr txBox="1"/>
          <p:nvPr/>
        </p:nvSpPr>
        <p:spPr>
          <a:xfrm>
            <a:off x="1440987" y="453851"/>
            <a:ext cx="1014480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457200" rtl="1"/>
            <a:r>
              <a:rPr lang="fa-IR" sz="2700" b="1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کدام محصول ؟</a:t>
            </a:r>
            <a:endParaRPr lang="en-US" sz="2700" b="1" dirty="0">
              <a:solidFill>
                <a:schemeClr val="bg1"/>
              </a:solidFill>
              <a:latin typeface="SG Kara FaNum" pitchFamily="2" charset="-78"/>
              <a:ea typeface="SG Kara FaNum" pitchFamily="2" charset="-78"/>
              <a:cs typeface="SG Kara FaNum" pitchFamily="2" charset="-7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095A18D-624B-B2C4-DF92-E8C55F890EEE}"/>
              </a:ext>
            </a:extLst>
          </p:cNvPr>
          <p:cNvSpPr txBox="1"/>
          <p:nvPr/>
        </p:nvSpPr>
        <p:spPr>
          <a:xfrm>
            <a:off x="605235" y="6237288"/>
            <a:ext cx="25635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 dirty="0" err="1">
                <a:solidFill>
                  <a:schemeClr val="bg1">
                    <a:lumMod val="75000"/>
                  </a:schemeClr>
                </a:solidFill>
                <a:latin typeface="SG Kara FaNum Light" pitchFamily="2" charset="-78"/>
                <a:ea typeface="SG Kara FaNum Light" pitchFamily="2" charset="-78"/>
                <a:cs typeface="SG Kara FaNum Light" pitchFamily="2" charset="-78"/>
              </a:rPr>
              <a:t>education.systemgroup.net</a:t>
            </a:r>
            <a:endParaRPr lang="en-IR" sz="1200" spc="150" dirty="0">
              <a:solidFill>
                <a:schemeClr val="bg1">
                  <a:lumMod val="75000"/>
                </a:schemeClr>
              </a:solidFill>
              <a:latin typeface="SG Kara FaNum Light" pitchFamily="2" charset="-78"/>
              <a:ea typeface="SG Kara FaNum Light" pitchFamily="2" charset="-78"/>
              <a:cs typeface="SG Kara FaNum Light" pitchFamily="2" charset="-78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3018DC9-B887-4F36-F468-D939AEB97585}"/>
              </a:ext>
            </a:extLst>
          </p:cNvPr>
          <p:cNvGrpSpPr/>
          <p:nvPr/>
        </p:nvGrpSpPr>
        <p:grpSpPr>
          <a:xfrm>
            <a:off x="1489721" y="975958"/>
            <a:ext cx="2286000" cy="2468880"/>
            <a:chOff x="144523" y="1378142"/>
            <a:chExt cx="2286000" cy="2468880"/>
          </a:xfrm>
        </p:grpSpPr>
        <p:pic>
          <p:nvPicPr>
            <p:cNvPr id="5" name="Picture 4"/>
            <p:cNvPicPr preferRelativeResize="0">
              <a:picLocks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4523" y="1378142"/>
              <a:ext cx="2286000" cy="2468880"/>
            </a:xfrm>
            <a:prstGeom prst="rect">
              <a:avLst/>
            </a:prstGeom>
          </p:spPr>
        </p:pic>
        <p:sp>
          <p:nvSpPr>
            <p:cNvPr id="15" name="Teardrop 14">
              <a:extLst>
                <a:ext uri="{FF2B5EF4-FFF2-40B4-BE49-F238E27FC236}">
                  <a16:creationId xmlns:a16="http://schemas.microsoft.com/office/drawing/2014/main" id="{9229891C-E0E2-6CC0-D957-A758163594EF}"/>
                </a:ext>
              </a:extLst>
            </p:cNvPr>
            <p:cNvSpPr/>
            <p:nvPr/>
          </p:nvSpPr>
          <p:spPr>
            <a:xfrm rot="8047905">
              <a:off x="1848580" y="1708592"/>
              <a:ext cx="91440" cy="91440"/>
            </a:xfrm>
            <a:prstGeom prst="teardrop">
              <a:avLst>
                <a:gd name="adj" fmla="val 126172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78DC29DA-52B4-1D92-E8A6-DDB7722BAE93}"/>
              </a:ext>
            </a:extLst>
          </p:cNvPr>
          <p:cNvGrpSpPr/>
          <p:nvPr/>
        </p:nvGrpSpPr>
        <p:grpSpPr>
          <a:xfrm>
            <a:off x="1489721" y="3803825"/>
            <a:ext cx="2286000" cy="2468880"/>
            <a:chOff x="3863787" y="1378142"/>
            <a:chExt cx="2286000" cy="2468880"/>
          </a:xfrm>
        </p:grpSpPr>
        <p:pic>
          <p:nvPicPr>
            <p:cNvPr id="13" name="Picture 12"/>
            <p:cNvPicPr preferRelativeResize="0">
              <a:picLocks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63787" y="1378142"/>
              <a:ext cx="2286000" cy="2468880"/>
            </a:xfrm>
            <a:prstGeom prst="rect">
              <a:avLst/>
            </a:prstGeom>
          </p:spPr>
        </p:pic>
        <p:sp>
          <p:nvSpPr>
            <p:cNvPr id="16" name="Teardrop 15">
              <a:extLst>
                <a:ext uri="{FF2B5EF4-FFF2-40B4-BE49-F238E27FC236}">
                  <a16:creationId xmlns:a16="http://schemas.microsoft.com/office/drawing/2014/main" id="{35957147-1C77-70ED-D39C-F9C3A440299B}"/>
                </a:ext>
              </a:extLst>
            </p:cNvPr>
            <p:cNvSpPr/>
            <p:nvPr/>
          </p:nvSpPr>
          <p:spPr>
            <a:xfrm rot="8047905">
              <a:off x="5471337" y="1833131"/>
              <a:ext cx="91440" cy="91440"/>
            </a:xfrm>
            <a:prstGeom prst="teardrop">
              <a:avLst>
                <a:gd name="adj" fmla="val 126172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02104D03-2A5A-4E0A-E392-C4D0CC5F7796}"/>
              </a:ext>
            </a:extLst>
          </p:cNvPr>
          <p:cNvGrpSpPr/>
          <p:nvPr/>
        </p:nvGrpSpPr>
        <p:grpSpPr>
          <a:xfrm>
            <a:off x="3905056" y="3803825"/>
            <a:ext cx="2286000" cy="2468880"/>
            <a:chOff x="5678215" y="3429000"/>
            <a:chExt cx="2286000" cy="2468880"/>
          </a:xfrm>
        </p:grpSpPr>
        <p:pic>
          <p:nvPicPr>
            <p:cNvPr id="14" name="Picture 13"/>
            <p:cNvPicPr preferRelativeResize="0">
              <a:picLocks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78215" y="3429000"/>
              <a:ext cx="2286000" cy="2468880"/>
            </a:xfrm>
            <a:prstGeom prst="rect">
              <a:avLst/>
            </a:prstGeom>
          </p:spPr>
        </p:pic>
        <p:sp>
          <p:nvSpPr>
            <p:cNvPr id="17" name="Teardrop 16">
              <a:extLst>
                <a:ext uri="{FF2B5EF4-FFF2-40B4-BE49-F238E27FC236}">
                  <a16:creationId xmlns:a16="http://schemas.microsoft.com/office/drawing/2014/main" id="{24FB5185-5C6C-C08F-CFE1-ECD3E1B13348}"/>
                </a:ext>
              </a:extLst>
            </p:cNvPr>
            <p:cNvSpPr/>
            <p:nvPr/>
          </p:nvSpPr>
          <p:spPr>
            <a:xfrm rot="8047905">
              <a:off x="7289356" y="3915879"/>
              <a:ext cx="91440" cy="91440"/>
            </a:xfrm>
            <a:prstGeom prst="teardrop">
              <a:avLst>
                <a:gd name="adj" fmla="val 126172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Picture 10"/>
          <p:cNvPicPr preferRelativeResize="0"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2965" y="975958"/>
            <a:ext cx="5282831" cy="5296747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4EE43206-296E-4206-4737-B9F050D0B4B8}"/>
              </a:ext>
            </a:extLst>
          </p:cNvPr>
          <p:cNvGrpSpPr/>
          <p:nvPr/>
        </p:nvGrpSpPr>
        <p:grpSpPr>
          <a:xfrm>
            <a:off x="3905056" y="975958"/>
            <a:ext cx="2286000" cy="2468880"/>
            <a:chOff x="1958951" y="3429000"/>
            <a:chExt cx="2286000" cy="2468880"/>
          </a:xfrm>
        </p:grpSpPr>
        <p:pic>
          <p:nvPicPr>
            <p:cNvPr id="12" name="Picture 11"/>
            <p:cNvPicPr preferRelativeResize="0">
              <a:picLocks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8951" y="3429000"/>
              <a:ext cx="2286000" cy="2468880"/>
            </a:xfrm>
            <a:prstGeom prst="rect">
              <a:avLst/>
            </a:prstGeom>
          </p:spPr>
        </p:pic>
        <p:sp>
          <p:nvSpPr>
            <p:cNvPr id="2" name="Teardrop 1">
              <a:extLst>
                <a:ext uri="{FF2B5EF4-FFF2-40B4-BE49-F238E27FC236}">
                  <a16:creationId xmlns:a16="http://schemas.microsoft.com/office/drawing/2014/main" id="{12E9A349-ADCD-E60D-62C5-A430AF2D4EF5}"/>
                </a:ext>
              </a:extLst>
            </p:cNvPr>
            <p:cNvSpPr/>
            <p:nvPr/>
          </p:nvSpPr>
          <p:spPr>
            <a:xfrm rot="8047905">
              <a:off x="3629121" y="3851228"/>
              <a:ext cx="91440" cy="91440"/>
            </a:xfrm>
            <a:prstGeom prst="teardrop">
              <a:avLst>
                <a:gd name="adj" fmla="val 126172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ardrop 17">
            <a:extLst>
              <a:ext uri="{FF2B5EF4-FFF2-40B4-BE49-F238E27FC236}">
                <a16:creationId xmlns:a16="http://schemas.microsoft.com/office/drawing/2014/main" id="{5406968C-4833-03F2-692D-115449958CDE}"/>
              </a:ext>
            </a:extLst>
          </p:cNvPr>
          <p:cNvSpPr/>
          <p:nvPr/>
        </p:nvSpPr>
        <p:spPr>
          <a:xfrm rot="8047905">
            <a:off x="10017329" y="1905705"/>
            <a:ext cx="457200" cy="457200"/>
          </a:xfrm>
          <a:prstGeom prst="teardrop">
            <a:avLst>
              <a:gd name="adj" fmla="val 126172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D1685A4-BFB3-AD50-74DB-BCB991B41398}"/>
              </a:ext>
            </a:extLst>
          </p:cNvPr>
          <p:cNvSpPr txBox="1"/>
          <p:nvPr/>
        </p:nvSpPr>
        <p:spPr>
          <a:xfrm>
            <a:off x="1626471" y="1382727"/>
            <a:ext cx="46038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rgbClr val="000F46"/>
                </a:solidFill>
              </a:rPr>
              <a:t>2020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922D00F-4734-5CBD-093E-4183B657B7BC}"/>
              </a:ext>
            </a:extLst>
          </p:cNvPr>
          <p:cNvSpPr txBox="1"/>
          <p:nvPr/>
        </p:nvSpPr>
        <p:spPr>
          <a:xfrm>
            <a:off x="4155994" y="1382727"/>
            <a:ext cx="46038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rgbClr val="000F46"/>
                </a:solidFill>
              </a:rPr>
              <a:t>2021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A6FC31B-1852-9925-7881-B24458A2133F}"/>
              </a:ext>
            </a:extLst>
          </p:cNvPr>
          <p:cNvSpPr txBox="1"/>
          <p:nvPr/>
        </p:nvSpPr>
        <p:spPr>
          <a:xfrm>
            <a:off x="1626471" y="4209466"/>
            <a:ext cx="46038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rgbClr val="000F46"/>
                </a:solidFill>
              </a:rPr>
              <a:t>2022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2B0D26C-5678-2931-E50D-3A64F6CEF479}"/>
              </a:ext>
            </a:extLst>
          </p:cNvPr>
          <p:cNvSpPr txBox="1"/>
          <p:nvPr/>
        </p:nvSpPr>
        <p:spPr>
          <a:xfrm>
            <a:off x="4155994" y="4209466"/>
            <a:ext cx="46038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rgbClr val="000F46"/>
                </a:solidFill>
              </a:rPr>
              <a:t>2023</a:t>
            </a:r>
          </a:p>
        </p:txBody>
      </p:sp>
    </p:spTree>
    <p:extLst>
      <p:ext uri="{BB962C8B-B14F-4D97-AF65-F5344CB8AC3E}">
        <p14:creationId xmlns:p14="http://schemas.microsoft.com/office/powerpoint/2010/main" val="30548088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D6560C2-32BF-AE6C-1425-B039104731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235" y="381551"/>
            <a:ext cx="606266" cy="60626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C4E0931-CF0A-969A-1AF2-3DA0215E0D7F}"/>
              </a:ext>
            </a:extLst>
          </p:cNvPr>
          <p:cNvSpPr txBox="1"/>
          <p:nvPr/>
        </p:nvSpPr>
        <p:spPr>
          <a:xfrm>
            <a:off x="1440987" y="453851"/>
            <a:ext cx="1014480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2700" b="1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نقشه راه اجرای یک پروژه هوش تجاری </a:t>
            </a:r>
            <a:r>
              <a:rPr lang="en-US" sz="2700" b="1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Enterprise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E92F8C3-5D4B-4E98-B30C-DF21DF18DF9D}"/>
              </a:ext>
            </a:extLst>
          </p:cNvPr>
          <p:cNvSpPr txBox="1"/>
          <p:nvPr/>
        </p:nvSpPr>
        <p:spPr>
          <a:xfrm>
            <a:off x="605235" y="6237288"/>
            <a:ext cx="25635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 dirty="0" err="1">
                <a:solidFill>
                  <a:schemeClr val="bg1">
                    <a:lumMod val="75000"/>
                  </a:schemeClr>
                </a:solidFill>
                <a:latin typeface="SG Kara FaNum Light" pitchFamily="2" charset="-78"/>
                <a:ea typeface="SG Kara FaNum Light" pitchFamily="2" charset="-78"/>
                <a:cs typeface="SG Kara FaNum Light" pitchFamily="2" charset="-78"/>
              </a:rPr>
              <a:t>education.systemgroup.net</a:t>
            </a:r>
            <a:endParaRPr lang="en-IR" sz="1200" spc="150" dirty="0">
              <a:solidFill>
                <a:schemeClr val="bg1">
                  <a:lumMod val="75000"/>
                </a:schemeClr>
              </a:solidFill>
              <a:latin typeface="SG Kara FaNum Light" pitchFamily="2" charset="-78"/>
              <a:ea typeface="SG Kara FaNum Light" pitchFamily="2" charset="-78"/>
              <a:cs typeface="SG Kara FaNum Light" pitchFamily="2" charset="-78"/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EAF3472F-D47B-1DB8-B281-E95D84DFBA24}"/>
              </a:ext>
            </a:extLst>
          </p:cNvPr>
          <p:cNvGrpSpPr/>
          <p:nvPr/>
        </p:nvGrpSpPr>
        <p:grpSpPr>
          <a:xfrm>
            <a:off x="2498164" y="1086782"/>
            <a:ext cx="7757459" cy="5552605"/>
            <a:chOff x="3018117" y="1185394"/>
            <a:chExt cx="7757459" cy="5552605"/>
          </a:xfrm>
        </p:grpSpPr>
        <p:graphicFrame>
          <p:nvGraphicFramePr>
            <p:cNvPr id="3" name="Diagram 2">
              <a:extLst>
                <a:ext uri="{FF2B5EF4-FFF2-40B4-BE49-F238E27FC236}">
                  <a16:creationId xmlns:a16="http://schemas.microsoft.com/office/drawing/2014/main" id="{36141A1C-01DA-D3D1-8E5A-DF4C0129CA4F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737696353"/>
                </p:ext>
              </p:extLst>
            </p:nvPr>
          </p:nvGraphicFramePr>
          <p:xfrm>
            <a:off x="3018117" y="1586753"/>
            <a:ext cx="7757459" cy="4927534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4" r:lo="rId5" r:qs="rId6" r:cs="rId7"/>
            </a:graphicData>
          </a:graphic>
        </p:graphicFrame>
        <p:pic>
          <p:nvPicPr>
            <p:cNvPr id="9" name="Graphic 8" descr="Research with solid fill">
              <a:extLst>
                <a:ext uri="{FF2B5EF4-FFF2-40B4-BE49-F238E27FC236}">
                  <a16:creationId xmlns:a16="http://schemas.microsoft.com/office/drawing/2014/main" id="{9D22717D-09F4-3311-B53C-D476E2BD172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835153" y="1266713"/>
              <a:ext cx="640080" cy="640080"/>
            </a:xfrm>
            <a:prstGeom prst="rect">
              <a:avLst/>
            </a:prstGeom>
          </p:spPr>
        </p:pic>
        <p:pic>
          <p:nvPicPr>
            <p:cNvPr id="11" name="Graphic 10" descr="Teacher with solid fill">
              <a:extLst>
                <a:ext uri="{FF2B5EF4-FFF2-40B4-BE49-F238E27FC236}">
                  <a16:creationId xmlns:a16="http://schemas.microsoft.com/office/drawing/2014/main" id="{512336BA-6FE4-70E8-8E67-6358069BFB0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9356752" y="2826570"/>
              <a:ext cx="640080" cy="640080"/>
            </a:xfrm>
            <a:prstGeom prst="rect">
              <a:avLst/>
            </a:prstGeom>
          </p:spPr>
        </p:pic>
        <p:pic>
          <p:nvPicPr>
            <p:cNvPr id="13" name="Graphic 12" descr="Database with solid fill">
              <a:extLst>
                <a:ext uri="{FF2B5EF4-FFF2-40B4-BE49-F238E27FC236}">
                  <a16:creationId xmlns:a16="http://schemas.microsoft.com/office/drawing/2014/main" id="{BC60EFF8-60BB-4F64-925D-DA6E94F7BA1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9356752" y="4631167"/>
              <a:ext cx="640080" cy="640080"/>
            </a:xfrm>
            <a:prstGeom prst="rect">
              <a:avLst/>
            </a:prstGeom>
          </p:spPr>
        </p:pic>
        <p:pic>
          <p:nvPicPr>
            <p:cNvPr id="23" name="Graphic 22" descr="Closed book with solid fill">
              <a:extLst>
                <a:ext uri="{FF2B5EF4-FFF2-40B4-BE49-F238E27FC236}">
                  <a16:creationId xmlns:a16="http://schemas.microsoft.com/office/drawing/2014/main" id="{39A8FA27-ABA6-E223-FEE7-0E5D369D1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 flipH="1">
              <a:off x="3826902" y="2666695"/>
              <a:ext cx="640080" cy="640080"/>
            </a:xfrm>
            <a:prstGeom prst="rect">
              <a:avLst/>
            </a:prstGeom>
          </p:spPr>
        </p:pic>
        <p:pic>
          <p:nvPicPr>
            <p:cNvPr id="29" name="Graphic 28" descr="Gears with solid fill">
              <a:extLst>
                <a:ext uri="{FF2B5EF4-FFF2-40B4-BE49-F238E27FC236}">
                  <a16:creationId xmlns:a16="http://schemas.microsoft.com/office/drawing/2014/main" id="{BEB7E5D4-8324-561E-2779-19FD4BB7DAA3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 flipH="1">
              <a:off x="8093417" y="6055747"/>
              <a:ext cx="640080" cy="640080"/>
            </a:xfrm>
            <a:prstGeom prst="rect">
              <a:avLst/>
            </a:prstGeom>
          </p:spPr>
        </p:pic>
        <p:pic>
          <p:nvPicPr>
            <p:cNvPr id="31" name="Graphic 30" descr="Marketing with solid fill">
              <a:extLst>
                <a:ext uri="{FF2B5EF4-FFF2-40B4-BE49-F238E27FC236}">
                  <a16:creationId xmlns:a16="http://schemas.microsoft.com/office/drawing/2014/main" id="{5BF6C486-1D84-DB6D-761B-26035BD43934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 flipH="1">
              <a:off x="5364002" y="1185394"/>
              <a:ext cx="640080" cy="640080"/>
            </a:xfrm>
            <a:prstGeom prst="rect">
              <a:avLst/>
            </a:prstGeom>
          </p:spPr>
        </p:pic>
        <p:pic>
          <p:nvPicPr>
            <p:cNvPr id="33" name="Graphic 32" descr="Presentation with pie chart with solid fill">
              <a:extLst>
                <a:ext uri="{FF2B5EF4-FFF2-40B4-BE49-F238E27FC236}">
                  <a16:creationId xmlns:a16="http://schemas.microsoft.com/office/drawing/2014/main" id="{FAB34768-AAE5-C247-985C-24159B6005DB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 flipH="1">
              <a:off x="3826902" y="4631167"/>
              <a:ext cx="640080" cy="640080"/>
            </a:xfrm>
            <a:prstGeom prst="rect">
              <a:avLst/>
            </a:prstGeom>
          </p:spPr>
        </p:pic>
        <p:pic>
          <p:nvPicPr>
            <p:cNvPr id="35" name="Graphic 34" descr="Puzzle pieces with solid fill">
              <a:extLst>
                <a:ext uri="{FF2B5EF4-FFF2-40B4-BE49-F238E27FC236}">
                  <a16:creationId xmlns:a16="http://schemas.microsoft.com/office/drawing/2014/main" id="{1E83CBE8-5A8D-5236-6003-70ADB6DF3E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 flipH="1">
              <a:off x="5043071" y="6097919"/>
              <a:ext cx="640080" cy="6400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66769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D6560C2-32BF-AE6C-1425-B039104731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235" y="381551"/>
            <a:ext cx="606266" cy="60626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C4E0931-CF0A-969A-1AF2-3DA0215E0D7F}"/>
              </a:ext>
            </a:extLst>
          </p:cNvPr>
          <p:cNvSpPr txBox="1"/>
          <p:nvPr/>
        </p:nvSpPr>
        <p:spPr>
          <a:xfrm>
            <a:off x="1440987" y="453851"/>
            <a:ext cx="1014480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2700" b="1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روش های تعریف/تحلیل یک پروژه هوش تجاری</a:t>
            </a:r>
            <a:endParaRPr lang="en-US" sz="2700" b="1" dirty="0">
              <a:solidFill>
                <a:schemeClr val="bg1"/>
              </a:solidFill>
              <a:latin typeface="SG Kara FaNum" pitchFamily="2" charset="-78"/>
              <a:ea typeface="SG Kara FaNum" pitchFamily="2" charset="-78"/>
              <a:cs typeface="SG Kara FaNum" pitchFamily="2" charset="-78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E92F8C3-5D4B-4E98-B30C-DF21DF18DF9D}"/>
              </a:ext>
            </a:extLst>
          </p:cNvPr>
          <p:cNvSpPr txBox="1"/>
          <p:nvPr/>
        </p:nvSpPr>
        <p:spPr>
          <a:xfrm>
            <a:off x="605235" y="6237288"/>
            <a:ext cx="25635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 dirty="0" err="1">
                <a:solidFill>
                  <a:schemeClr val="bg1">
                    <a:lumMod val="75000"/>
                  </a:schemeClr>
                </a:solidFill>
                <a:latin typeface="SG Kara FaNum Light" pitchFamily="2" charset="-78"/>
                <a:ea typeface="SG Kara FaNum Light" pitchFamily="2" charset="-78"/>
                <a:cs typeface="SG Kara FaNum Light" pitchFamily="2" charset="-78"/>
              </a:rPr>
              <a:t>education.systemgroup.net</a:t>
            </a:r>
            <a:endParaRPr lang="en-IR" sz="1200" spc="150" dirty="0">
              <a:solidFill>
                <a:schemeClr val="bg1">
                  <a:lumMod val="75000"/>
                </a:schemeClr>
              </a:solidFill>
              <a:latin typeface="SG Kara FaNum Light" pitchFamily="2" charset="-78"/>
              <a:ea typeface="SG Kara FaNum Light" pitchFamily="2" charset="-78"/>
              <a:cs typeface="SG Kara FaNum Light" pitchFamily="2" charset="-78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74DDA2F-4685-40E3-32F5-8F4CE9B0CE9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Glas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48568" y="1353187"/>
            <a:ext cx="3571908" cy="35719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1FB665B-8B10-9BA9-3DC3-31FBFC3A9F6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Glas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41193" y="1548834"/>
            <a:ext cx="2960413" cy="296041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EB07579-E306-B8F6-F999-C9FB7A76969F}"/>
              </a:ext>
            </a:extLst>
          </p:cNvPr>
          <p:cNvSpPr txBox="1"/>
          <p:nvPr/>
        </p:nvSpPr>
        <p:spPr>
          <a:xfrm>
            <a:off x="7736541" y="4926991"/>
            <a:ext cx="3275514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>
              <a:lnSpc>
                <a:spcPct val="120000"/>
              </a:lnSpc>
            </a:pPr>
            <a:r>
              <a:rPr lang="en-US" sz="20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Process (Subject) oriented</a:t>
            </a:r>
            <a:endParaRPr lang="fa-IR" sz="2000" dirty="0">
              <a:solidFill>
                <a:schemeClr val="bg1"/>
              </a:solidFill>
              <a:latin typeface="SG Kara FaNum" pitchFamily="2" charset="-78"/>
              <a:ea typeface="SG Kara FaNum" pitchFamily="2" charset="-78"/>
              <a:cs typeface="SG Kara FaNum" pitchFamily="2" charset="-78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D58979-013E-92C6-B6FF-43EE1DB2324D}"/>
              </a:ext>
            </a:extLst>
          </p:cNvPr>
          <p:cNvSpPr txBox="1"/>
          <p:nvPr/>
        </p:nvSpPr>
        <p:spPr>
          <a:xfrm>
            <a:off x="1219204" y="4870324"/>
            <a:ext cx="3275514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>
              <a:lnSpc>
                <a:spcPct val="120000"/>
              </a:lnSpc>
            </a:pPr>
            <a:r>
              <a:rPr lang="en-US" sz="20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KRI &amp; KPI oriented</a:t>
            </a:r>
            <a:endParaRPr lang="fa-IR" sz="2000" dirty="0">
              <a:solidFill>
                <a:schemeClr val="bg1"/>
              </a:solidFill>
              <a:latin typeface="SG Kara FaNum" pitchFamily="2" charset="-78"/>
              <a:ea typeface="SG Kara FaNum" pitchFamily="2" charset="-78"/>
              <a:cs typeface="SG Kara FaNum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9434408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D6560C2-32BF-AE6C-1425-B039104731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235" y="381551"/>
            <a:ext cx="606266" cy="60626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C4E0931-CF0A-969A-1AF2-3DA0215E0D7F}"/>
              </a:ext>
            </a:extLst>
          </p:cNvPr>
          <p:cNvSpPr txBox="1"/>
          <p:nvPr/>
        </p:nvSpPr>
        <p:spPr>
          <a:xfrm>
            <a:off x="1440987" y="453851"/>
            <a:ext cx="1014480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2700" b="1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آشنایی با مدل های طراحی انبار داده</a:t>
            </a:r>
            <a:endParaRPr lang="en-US" sz="2700" b="1" dirty="0">
              <a:solidFill>
                <a:schemeClr val="bg1"/>
              </a:solidFill>
              <a:latin typeface="SG Kara FaNum" pitchFamily="2" charset="-78"/>
              <a:ea typeface="SG Kara FaNum" pitchFamily="2" charset="-78"/>
              <a:cs typeface="SG Kara FaNum" pitchFamily="2" charset="-78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E92F8C3-5D4B-4E98-B30C-DF21DF18DF9D}"/>
              </a:ext>
            </a:extLst>
          </p:cNvPr>
          <p:cNvSpPr txBox="1"/>
          <p:nvPr/>
        </p:nvSpPr>
        <p:spPr>
          <a:xfrm>
            <a:off x="605235" y="6237288"/>
            <a:ext cx="25635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 dirty="0" err="1">
                <a:solidFill>
                  <a:schemeClr val="bg1">
                    <a:lumMod val="75000"/>
                  </a:schemeClr>
                </a:solidFill>
                <a:latin typeface="SG Kara FaNum Light" pitchFamily="2" charset="-78"/>
                <a:ea typeface="SG Kara FaNum Light" pitchFamily="2" charset="-78"/>
                <a:cs typeface="SG Kara FaNum Light" pitchFamily="2" charset="-78"/>
              </a:rPr>
              <a:t>education.systemgroup.net</a:t>
            </a:r>
            <a:endParaRPr lang="en-IR" sz="1200" spc="150" dirty="0">
              <a:solidFill>
                <a:schemeClr val="bg1">
                  <a:lumMod val="75000"/>
                </a:schemeClr>
              </a:solidFill>
              <a:latin typeface="SG Kara FaNum Light" pitchFamily="2" charset="-78"/>
              <a:ea typeface="SG Kara FaNum Light" pitchFamily="2" charset="-78"/>
              <a:cs typeface="SG Kara FaNum Light" pitchFamily="2" charset="-78"/>
            </a:endParaRPr>
          </a:p>
        </p:txBody>
      </p:sp>
      <p:grpSp>
        <p:nvGrpSpPr>
          <p:cNvPr id="10" name="Group 6">
            <a:extLst>
              <a:ext uri="{FF2B5EF4-FFF2-40B4-BE49-F238E27FC236}">
                <a16:creationId xmlns:a16="http://schemas.microsoft.com/office/drawing/2014/main" id="{6CA70010-8944-EE2E-01F9-B8F6F9FF4F05}"/>
              </a:ext>
            </a:extLst>
          </p:cNvPr>
          <p:cNvGrpSpPr/>
          <p:nvPr/>
        </p:nvGrpSpPr>
        <p:grpSpPr>
          <a:xfrm>
            <a:off x="224952" y="1622762"/>
            <a:ext cx="3524457" cy="4587670"/>
            <a:chOff x="0" y="0"/>
            <a:chExt cx="1374964" cy="1978154"/>
          </a:xfrm>
        </p:grpSpPr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CE630F62-1515-4DA2-F76E-7B0A5D6397DA}"/>
                </a:ext>
              </a:extLst>
            </p:cNvPr>
            <p:cNvSpPr/>
            <p:nvPr/>
          </p:nvSpPr>
          <p:spPr>
            <a:xfrm>
              <a:off x="0" y="0"/>
              <a:ext cx="1374964" cy="1978154"/>
            </a:xfrm>
            <a:custGeom>
              <a:avLst/>
              <a:gdLst/>
              <a:ahLst/>
              <a:cxnLst/>
              <a:rect l="l" t="t" r="r" b="b"/>
              <a:pathLst>
                <a:path w="1374964" h="1978154">
                  <a:moveTo>
                    <a:pt x="82082" y="0"/>
                  </a:moveTo>
                  <a:lnTo>
                    <a:pt x="1292883" y="0"/>
                  </a:lnTo>
                  <a:cubicBezTo>
                    <a:pt x="1314652" y="0"/>
                    <a:pt x="1335530" y="8648"/>
                    <a:pt x="1350923" y="24041"/>
                  </a:cubicBezTo>
                  <a:cubicBezTo>
                    <a:pt x="1366317" y="39435"/>
                    <a:pt x="1374964" y="60312"/>
                    <a:pt x="1374964" y="82082"/>
                  </a:cubicBezTo>
                  <a:lnTo>
                    <a:pt x="1374964" y="1896072"/>
                  </a:lnTo>
                  <a:cubicBezTo>
                    <a:pt x="1374964" y="1917842"/>
                    <a:pt x="1366317" y="1938719"/>
                    <a:pt x="1350923" y="1954113"/>
                  </a:cubicBezTo>
                  <a:cubicBezTo>
                    <a:pt x="1335530" y="1969506"/>
                    <a:pt x="1314652" y="1978154"/>
                    <a:pt x="1292883" y="1978154"/>
                  </a:cubicBezTo>
                  <a:lnTo>
                    <a:pt x="82082" y="1978154"/>
                  </a:lnTo>
                  <a:cubicBezTo>
                    <a:pt x="60312" y="1978154"/>
                    <a:pt x="39435" y="1969506"/>
                    <a:pt x="24041" y="1954113"/>
                  </a:cubicBezTo>
                  <a:cubicBezTo>
                    <a:pt x="8648" y="1938719"/>
                    <a:pt x="0" y="1917842"/>
                    <a:pt x="0" y="1896072"/>
                  </a:cubicBezTo>
                  <a:lnTo>
                    <a:pt x="0" y="82082"/>
                  </a:lnTo>
                  <a:cubicBezTo>
                    <a:pt x="0" y="60312"/>
                    <a:pt x="8648" y="39435"/>
                    <a:pt x="24041" y="24041"/>
                  </a:cubicBezTo>
                  <a:cubicBezTo>
                    <a:pt x="39435" y="8648"/>
                    <a:pt x="60312" y="0"/>
                    <a:pt x="82082" y="0"/>
                  </a:cubicBezTo>
                  <a:close/>
                </a:path>
              </a:pathLst>
            </a:custGeom>
            <a:solidFill>
              <a:srgbClr val="10B5BF"/>
            </a:solidFill>
          </p:spPr>
        </p:sp>
        <p:sp>
          <p:nvSpPr>
            <p:cNvPr id="12" name="TextBox 8">
              <a:extLst>
                <a:ext uri="{FF2B5EF4-FFF2-40B4-BE49-F238E27FC236}">
                  <a16:creationId xmlns:a16="http://schemas.microsoft.com/office/drawing/2014/main" id="{AC594A49-7867-1730-9EAA-34B6B5411A28}"/>
                </a:ext>
              </a:extLst>
            </p:cNvPr>
            <p:cNvSpPr txBox="1"/>
            <p:nvPr/>
          </p:nvSpPr>
          <p:spPr>
            <a:xfrm>
              <a:off x="0" y="-47625"/>
              <a:ext cx="1374964" cy="202577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 dirty="0"/>
            </a:p>
          </p:txBody>
        </p:sp>
      </p:grpSp>
      <p:sp>
        <p:nvSpPr>
          <p:cNvPr id="13" name="AutoShape 10">
            <a:extLst>
              <a:ext uri="{FF2B5EF4-FFF2-40B4-BE49-F238E27FC236}">
                <a16:creationId xmlns:a16="http://schemas.microsoft.com/office/drawing/2014/main" id="{85B08EBE-6304-3BEB-EC73-F9EB53D4B137}"/>
              </a:ext>
            </a:extLst>
          </p:cNvPr>
          <p:cNvSpPr/>
          <p:nvPr/>
        </p:nvSpPr>
        <p:spPr>
          <a:xfrm>
            <a:off x="757908" y="2883159"/>
            <a:ext cx="2257181" cy="0"/>
          </a:xfrm>
          <a:prstGeom prst="line">
            <a:avLst/>
          </a:prstGeom>
          <a:ln w="19050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TextBox 17">
            <a:extLst>
              <a:ext uri="{FF2B5EF4-FFF2-40B4-BE49-F238E27FC236}">
                <a16:creationId xmlns:a16="http://schemas.microsoft.com/office/drawing/2014/main" id="{F51B6D87-6FB3-EA32-DCD9-2046DCB65458}"/>
              </a:ext>
            </a:extLst>
          </p:cNvPr>
          <p:cNvSpPr txBox="1"/>
          <p:nvPr/>
        </p:nvSpPr>
        <p:spPr>
          <a:xfrm>
            <a:off x="1708727" y="2072704"/>
            <a:ext cx="1531230" cy="4103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232"/>
              </a:lnSpc>
            </a:pPr>
            <a:r>
              <a:rPr lang="en-US" sz="3200" b="1" dirty="0">
                <a:solidFill>
                  <a:srgbClr val="000000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INMON</a:t>
            </a:r>
          </a:p>
        </p:txBody>
      </p:sp>
      <p:sp>
        <p:nvSpPr>
          <p:cNvPr id="16" name="TextBox 18">
            <a:extLst>
              <a:ext uri="{FF2B5EF4-FFF2-40B4-BE49-F238E27FC236}">
                <a16:creationId xmlns:a16="http://schemas.microsoft.com/office/drawing/2014/main" id="{797DDEBE-DD0F-56CC-FCEB-A5DEFFEA541F}"/>
              </a:ext>
            </a:extLst>
          </p:cNvPr>
          <p:cNvSpPr txBox="1"/>
          <p:nvPr/>
        </p:nvSpPr>
        <p:spPr>
          <a:xfrm>
            <a:off x="128539" y="3886473"/>
            <a:ext cx="3524456" cy="15874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520"/>
              </a:lnSpc>
              <a:spcBef>
                <a:spcPct val="0"/>
              </a:spcBef>
            </a:pPr>
            <a:r>
              <a:rPr lang="en-US" sz="1800" b="1" u="none" strike="noStrike" dirty="0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rPr>
              <a:t>3 Tier Architecture</a:t>
            </a:r>
          </a:p>
          <a:p>
            <a:pPr marL="0" lvl="0" indent="0" algn="ctr">
              <a:lnSpc>
                <a:spcPts val="2520"/>
              </a:lnSpc>
              <a:spcBef>
                <a:spcPct val="0"/>
              </a:spcBef>
            </a:pPr>
            <a:endParaRPr lang="en-US" b="1" dirty="0">
              <a:solidFill>
                <a:srgbClr val="000000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0" lvl="0" indent="0" algn="ctr">
              <a:lnSpc>
                <a:spcPts val="2520"/>
              </a:lnSpc>
              <a:spcBef>
                <a:spcPct val="0"/>
              </a:spcBef>
            </a:pPr>
            <a:r>
              <a:rPr lang="en-US" sz="1800" b="1" u="none" strike="noStrike" dirty="0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rPr>
              <a:t>3NF Repository</a:t>
            </a:r>
          </a:p>
          <a:p>
            <a:pPr marL="0" lvl="0" indent="0" algn="ctr">
              <a:lnSpc>
                <a:spcPts val="2520"/>
              </a:lnSpc>
              <a:spcBef>
                <a:spcPct val="0"/>
              </a:spcBef>
            </a:pPr>
            <a:endParaRPr lang="en-US" b="1" dirty="0">
              <a:solidFill>
                <a:srgbClr val="000000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0" lvl="0" indent="0" algn="ctr">
              <a:lnSpc>
                <a:spcPts val="2520"/>
              </a:lnSpc>
              <a:spcBef>
                <a:spcPct val="0"/>
              </a:spcBef>
            </a:pPr>
            <a:r>
              <a:rPr lang="en-US" sz="1800" b="1" u="none" strike="noStrike" dirty="0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rPr>
              <a:t>Atomic Data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C7A477C-1546-29C3-3221-2D391B3CC790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4335" y="1622761"/>
            <a:ext cx="7721461" cy="458767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3DAB87D-9C63-21C5-2054-61E20398647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885" y="1839930"/>
            <a:ext cx="875916" cy="87591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620819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D6560C2-32BF-AE6C-1425-B039104731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235" y="381551"/>
            <a:ext cx="606266" cy="60626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C4E0931-CF0A-969A-1AF2-3DA0215E0D7F}"/>
              </a:ext>
            </a:extLst>
          </p:cNvPr>
          <p:cNvSpPr txBox="1"/>
          <p:nvPr/>
        </p:nvSpPr>
        <p:spPr>
          <a:xfrm>
            <a:off x="1440987" y="453851"/>
            <a:ext cx="1014480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2700" b="1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آشنایی با مدل های طراحی انبار داده</a:t>
            </a:r>
            <a:endParaRPr lang="en-US" sz="2700" b="1" dirty="0">
              <a:solidFill>
                <a:schemeClr val="bg1"/>
              </a:solidFill>
              <a:latin typeface="SG Kara FaNum" pitchFamily="2" charset="-78"/>
              <a:ea typeface="SG Kara FaNum" pitchFamily="2" charset="-78"/>
              <a:cs typeface="SG Kara FaNum" pitchFamily="2" charset="-78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E92F8C3-5D4B-4E98-B30C-DF21DF18DF9D}"/>
              </a:ext>
            </a:extLst>
          </p:cNvPr>
          <p:cNvSpPr txBox="1"/>
          <p:nvPr/>
        </p:nvSpPr>
        <p:spPr>
          <a:xfrm>
            <a:off x="605235" y="6237288"/>
            <a:ext cx="25635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 dirty="0" err="1">
                <a:solidFill>
                  <a:schemeClr val="bg1">
                    <a:lumMod val="75000"/>
                  </a:schemeClr>
                </a:solidFill>
                <a:latin typeface="SG Kara FaNum Light" pitchFamily="2" charset="-78"/>
                <a:ea typeface="SG Kara FaNum Light" pitchFamily="2" charset="-78"/>
                <a:cs typeface="SG Kara FaNum Light" pitchFamily="2" charset="-78"/>
              </a:rPr>
              <a:t>education.systemgroup.net</a:t>
            </a:r>
            <a:endParaRPr lang="en-IR" sz="1200" spc="150" dirty="0">
              <a:solidFill>
                <a:schemeClr val="bg1">
                  <a:lumMod val="75000"/>
                </a:schemeClr>
              </a:solidFill>
              <a:latin typeface="SG Kara FaNum Light" pitchFamily="2" charset="-78"/>
              <a:ea typeface="SG Kara FaNum Light" pitchFamily="2" charset="-78"/>
              <a:cs typeface="SG Kara FaNum Light" pitchFamily="2" charset="-78"/>
            </a:endParaRPr>
          </a:p>
        </p:txBody>
      </p:sp>
      <p:grpSp>
        <p:nvGrpSpPr>
          <p:cNvPr id="10" name="Group 6">
            <a:extLst>
              <a:ext uri="{FF2B5EF4-FFF2-40B4-BE49-F238E27FC236}">
                <a16:creationId xmlns:a16="http://schemas.microsoft.com/office/drawing/2014/main" id="{6CA70010-8944-EE2E-01F9-B8F6F9FF4F05}"/>
              </a:ext>
            </a:extLst>
          </p:cNvPr>
          <p:cNvGrpSpPr/>
          <p:nvPr/>
        </p:nvGrpSpPr>
        <p:grpSpPr>
          <a:xfrm>
            <a:off x="224952" y="1622762"/>
            <a:ext cx="3524457" cy="4587670"/>
            <a:chOff x="0" y="0"/>
            <a:chExt cx="1374964" cy="1978154"/>
          </a:xfrm>
        </p:grpSpPr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CE630F62-1515-4DA2-F76E-7B0A5D6397DA}"/>
                </a:ext>
              </a:extLst>
            </p:cNvPr>
            <p:cNvSpPr/>
            <p:nvPr/>
          </p:nvSpPr>
          <p:spPr>
            <a:xfrm>
              <a:off x="0" y="0"/>
              <a:ext cx="1374964" cy="1978154"/>
            </a:xfrm>
            <a:custGeom>
              <a:avLst/>
              <a:gdLst/>
              <a:ahLst/>
              <a:cxnLst/>
              <a:rect l="l" t="t" r="r" b="b"/>
              <a:pathLst>
                <a:path w="1374964" h="1978154">
                  <a:moveTo>
                    <a:pt x="82082" y="0"/>
                  </a:moveTo>
                  <a:lnTo>
                    <a:pt x="1292883" y="0"/>
                  </a:lnTo>
                  <a:cubicBezTo>
                    <a:pt x="1314652" y="0"/>
                    <a:pt x="1335530" y="8648"/>
                    <a:pt x="1350923" y="24041"/>
                  </a:cubicBezTo>
                  <a:cubicBezTo>
                    <a:pt x="1366317" y="39435"/>
                    <a:pt x="1374964" y="60312"/>
                    <a:pt x="1374964" y="82082"/>
                  </a:cubicBezTo>
                  <a:lnTo>
                    <a:pt x="1374964" y="1896072"/>
                  </a:lnTo>
                  <a:cubicBezTo>
                    <a:pt x="1374964" y="1917842"/>
                    <a:pt x="1366317" y="1938719"/>
                    <a:pt x="1350923" y="1954113"/>
                  </a:cubicBezTo>
                  <a:cubicBezTo>
                    <a:pt x="1335530" y="1969506"/>
                    <a:pt x="1314652" y="1978154"/>
                    <a:pt x="1292883" y="1978154"/>
                  </a:cubicBezTo>
                  <a:lnTo>
                    <a:pt x="82082" y="1978154"/>
                  </a:lnTo>
                  <a:cubicBezTo>
                    <a:pt x="60312" y="1978154"/>
                    <a:pt x="39435" y="1969506"/>
                    <a:pt x="24041" y="1954113"/>
                  </a:cubicBezTo>
                  <a:cubicBezTo>
                    <a:pt x="8648" y="1938719"/>
                    <a:pt x="0" y="1917842"/>
                    <a:pt x="0" y="1896072"/>
                  </a:cubicBezTo>
                  <a:lnTo>
                    <a:pt x="0" y="82082"/>
                  </a:lnTo>
                  <a:cubicBezTo>
                    <a:pt x="0" y="60312"/>
                    <a:pt x="8648" y="39435"/>
                    <a:pt x="24041" y="24041"/>
                  </a:cubicBezTo>
                  <a:cubicBezTo>
                    <a:pt x="39435" y="8648"/>
                    <a:pt x="60312" y="0"/>
                    <a:pt x="82082" y="0"/>
                  </a:cubicBezTo>
                  <a:close/>
                </a:path>
              </a:pathLst>
            </a:custGeom>
            <a:solidFill>
              <a:srgbClr val="10B5BF"/>
            </a:solidFill>
          </p:spPr>
        </p:sp>
        <p:sp>
          <p:nvSpPr>
            <p:cNvPr id="12" name="TextBox 8">
              <a:extLst>
                <a:ext uri="{FF2B5EF4-FFF2-40B4-BE49-F238E27FC236}">
                  <a16:creationId xmlns:a16="http://schemas.microsoft.com/office/drawing/2014/main" id="{AC594A49-7867-1730-9EAA-34B6B5411A28}"/>
                </a:ext>
              </a:extLst>
            </p:cNvPr>
            <p:cNvSpPr txBox="1"/>
            <p:nvPr/>
          </p:nvSpPr>
          <p:spPr>
            <a:xfrm>
              <a:off x="0" y="-47625"/>
              <a:ext cx="1374964" cy="202577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 dirty="0"/>
            </a:p>
          </p:txBody>
        </p:sp>
      </p:grpSp>
      <p:sp>
        <p:nvSpPr>
          <p:cNvPr id="13" name="AutoShape 10">
            <a:extLst>
              <a:ext uri="{FF2B5EF4-FFF2-40B4-BE49-F238E27FC236}">
                <a16:creationId xmlns:a16="http://schemas.microsoft.com/office/drawing/2014/main" id="{85B08EBE-6304-3BEB-EC73-F9EB53D4B137}"/>
              </a:ext>
            </a:extLst>
          </p:cNvPr>
          <p:cNvSpPr/>
          <p:nvPr/>
        </p:nvSpPr>
        <p:spPr>
          <a:xfrm>
            <a:off x="757908" y="2883159"/>
            <a:ext cx="2257181" cy="0"/>
          </a:xfrm>
          <a:prstGeom prst="line">
            <a:avLst/>
          </a:prstGeom>
          <a:ln w="19050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TextBox 17">
            <a:extLst>
              <a:ext uri="{FF2B5EF4-FFF2-40B4-BE49-F238E27FC236}">
                <a16:creationId xmlns:a16="http://schemas.microsoft.com/office/drawing/2014/main" id="{F51B6D87-6FB3-EA32-DCD9-2046DCB65458}"/>
              </a:ext>
            </a:extLst>
          </p:cNvPr>
          <p:cNvSpPr txBox="1"/>
          <p:nvPr/>
        </p:nvSpPr>
        <p:spPr>
          <a:xfrm>
            <a:off x="1708727" y="2072704"/>
            <a:ext cx="1839318" cy="4103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232"/>
              </a:lnSpc>
            </a:pPr>
            <a:r>
              <a:rPr lang="en-US" sz="3200" b="1" dirty="0">
                <a:solidFill>
                  <a:srgbClr val="000000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KIMBALL</a:t>
            </a:r>
          </a:p>
        </p:txBody>
      </p:sp>
      <p:sp>
        <p:nvSpPr>
          <p:cNvPr id="16" name="TextBox 18">
            <a:extLst>
              <a:ext uri="{FF2B5EF4-FFF2-40B4-BE49-F238E27FC236}">
                <a16:creationId xmlns:a16="http://schemas.microsoft.com/office/drawing/2014/main" id="{797DDEBE-DD0F-56CC-FCEB-A5DEFFEA541F}"/>
              </a:ext>
            </a:extLst>
          </p:cNvPr>
          <p:cNvSpPr txBox="1"/>
          <p:nvPr/>
        </p:nvSpPr>
        <p:spPr>
          <a:xfrm>
            <a:off x="128539" y="3886473"/>
            <a:ext cx="3524456" cy="15874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520"/>
              </a:lnSpc>
              <a:spcBef>
                <a:spcPct val="0"/>
              </a:spcBef>
            </a:pPr>
            <a:r>
              <a:rPr lang="en-US" sz="1800" b="1" u="none" strike="noStrike" dirty="0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rPr>
              <a:t>2 Tier Architecture</a:t>
            </a:r>
          </a:p>
          <a:p>
            <a:pPr marL="0" lvl="0" indent="0" algn="ctr">
              <a:lnSpc>
                <a:spcPts val="2520"/>
              </a:lnSpc>
              <a:spcBef>
                <a:spcPct val="0"/>
              </a:spcBef>
            </a:pPr>
            <a:endParaRPr lang="en-US" b="1" dirty="0">
              <a:solidFill>
                <a:srgbClr val="000000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0" lvl="0" indent="0" algn="ctr">
              <a:lnSpc>
                <a:spcPts val="2520"/>
              </a:lnSpc>
              <a:spcBef>
                <a:spcPct val="0"/>
              </a:spcBef>
            </a:pPr>
            <a:r>
              <a:rPr lang="en-US" sz="1800" b="1" u="none" strike="noStrike" dirty="0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rPr>
              <a:t>Dimensional Repository</a:t>
            </a:r>
          </a:p>
          <a:p>
            <a:pPr marL="0" lvl="0" indent="0" algn="ctr">
              <a:lnSpc>
                <a:spcPts val="2520"/>
              </a:lnSpc>
              <a:spcBef>
                <a:spcPct val="0"/>
              </a:spcBef>
            </a:pPr>
            <a:endParaRPr lang="en-US" b="1" dirty="0">
              <a:solidFill>
                <a:srgbClr val="000000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0" lvl="0" indent="0" algn="ctr">
              <a:lnSpc>
                <a:spcPts val="2520"/>
              </a:lnSpc>
              <a:spcBef>
                <a:spcPct val="0"/>
              </a:spcBef>
            </a:pPr>
            <a:r>
              <a:rPr lang="en-US" sz="1800" b="1" u="none" strike="noStrike" dirty="0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rPr>
              <a:t>Atomic Data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C7A477C-1546-29C3-3221-2D391B3CC790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4335" y="1622761"/>
            <a:ext cx="7721461" cy="458767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571054A-F008-0C52-E390-9DAA88855B4B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4335" y="1622762"/>
            <a:ext cx="7712590" cy="458767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581D29C-BD31-DF7C-931C-D277ECD9C29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9" t="1256" r="109" b="27695"/>
          <a:stretch/>
        </p:blipFill>
        <p:spPr>
          <a:xfrm>
            <a:off x="711597" y="1831889"/>
            <a:ext cx="882204" cy="87782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6295326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D6560C2-32BF-AE6C-1425-B039104731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235" y="381551"/>
            <a:ext cx="606266" cy="60626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C4E0931-CF0A-969A-1AF2-3DA0215E0D7F}"/>
              </a:ext>
            </a:extLst>
          </p:cNvPr>
          <p:cNvSpPr txBox="1"/>
          <p:nvPr/>
        </p:nvSpPr>
        <p:spPr>
          <a:xfrm>
            <a:off x="1440987" y="453851"/>
            <a:ext cx="1014480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2700" b="1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آشنایی با مدل های طراحی انبار داده</a:t>
            </a:r>
            <a:endParaRPr lang="en-US" sz="2700" b="1" dirty="0">
              <a:solidFill>
                <a:schemeClr val="bg1"/>
              </a:solidFill>
              <a:latin typeface="SG Kara FaNum" pitchFamily="2" charset="-78"/>
              <a:ea typeface="SG Kara FaNum" pitchFamily="2" charset="-78"/>
              <a:cs typeface="SG Kara FaNum" pitchFamily="2" charset="-78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E92F8C3-5D4B-4E98-B30C-DF21DF18DF9D}"/>
              </a:ext>
            </a:extLst>
          </p:cNvPr>
          <p:cNvSpPr txBox="1"/>
          <p:nvPr/>
        </p:nvSpPr>
        <p:spPr>
          <a:xfrm>
            <a:off x="605235" y="6237288"/>
            <a:ext cx="25635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 dirty="0" err="1">
                <a:solidFill>
                  <a:schemeClr val="bg1">
                    <a:lumMod val="75000"/>
                  </a:schemeClr>
                </a:solidFill>
                <a:latin typeface="SG Kara FaNum Light" pitchFamily="2" charset="-78"/>
                <a:ea typeface="SG Kara FaNum Light" pitchFamily="2" charset="-78"/>
                <a:cs typeface="SG Kara FaNum Light" pitchFamily="2" charset="-78"/>
              </a:rPr>
              <a:t>education.systemgroup.net</a:t>
            </a:r>
            <a:endParaRPr lang="en-IR" sz="1200" spc="150" dirty="0">
              <a:solidFill>
                <a:schemeClr val="bg1">
                  <a:lumMod val="75000"/>
                </a:schemeClr>
              </a:solidFill>
              <a:latin typeface="SG Kara FaNum Light" pitchFamily="2" charset="-78"/>
              <a:ea typeface="SG Kara FaNum Light" pitchFamily="2" charset="-78"/>
              <a:cs typeface="SG Kara FaNum Light" pitchFamily="2" charset="-78"/>
            </a:endParaRPr>
          </a:p>
        </p:txBody>
      </p:sp>
      <p:grpSp>
        <p:nvGrpSpPr>
          <p:cNvPr id="10" name="Group 6">
            <a:extLst>
              <a:ext uri="{FF2B5EF4-FFF2-40B4-BE49-F238E27FC236}">
                <a16:creationId xmlns:a16="http://schemas.microsoft.com/office/drawing/2014/main" id="{6CA70010-8944-EE2E-01F9-B8F6F9FF4F05}"/>
              </a:ext>
            </a:extLst>
          </p:cNvPr>
          <p:cNvGrpSpPr/>
          <p:nvPr/>
        </p:nvGrpSpPr>
        <p:grpSpPr>
          <a:xfrm>
            <a:off x="224952" y="1622762"/>
            <a:ext cx="3524457" cy="4587670"/>
            <a:chOff x="0" y="0"/>
            <a:chExt cx="1374964" cy="1978154"/>
          </a:xfrm>
        </p:grpSpPr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CE630F62-1515-4DA2-F76E-7B0A5D6397DA}"/>
                </a:ext>
              </a:extLst>
            </p:cNvPr>
            <p:cNvSpPr/>
            <p:nvPr/>
          </p:nvSpPr>
          <p:spPr>
            <a:xfrm>
              <a:off x="0" y="0"/>
              <a:ext cx="1374964" cy="1978154"/>
            </a:xfrm>
            <a:custGeom>
              <a:avLst/>
              <a:gdLst/>
              <a:ahLst/>
              <a:cxnLst/>
              <a:rect l="l" t="t" r="r" b="b"/>
              <a:pathLst>
                <a:path w="1374964" h="1978154">
                  <a:moveTo>
                    <a:pt x="82082" y="0"/>
                  </a:moveTo>
                  <a:lnTo>
                    <a:pt x="1292883" y="0"/>
                  </a:lnTo>
                  <a:cubicBezTo>
                    <a:pt x="1314652" y="0"/>
                    <a:pt x="1335530" y="8648"/>
                    <a:pt x="1350923" y="24041"/>
                  </a:cubicBezTo>
                  <a:cubicBezTo>
                    <a:pt x="1366317" y="39435"/>
                    <a:pt x="1374964" y="60312"/>
                    <a:pt x="1374964" y="82082"/>
                  </a:cubicBezTo>
                  <a:lnTo>
                    <a:pt x="1374964" y="1896072"/>
                  </a:lnTo>
                  <a:cubicBezTo>
                    <a:pt x="1374964" y="1917842"/>
                    <a:pt x="1366317" y="1938719"/>
                    <a:pt x="1350923" y="1954113"/>
                  </a:cubicBezTo>
                  <a:cubicBezTo>
                    <a:pt x="1335530" y="1969506"/>
                    <a:pt x="1314652" y="1978154"/>
                    <a:pt x="1292883" y="1978154"/>
                  </a:cubicBezTo>
                  <a:lnTo>
                    <a:pt x="82082" y="1978154"/>
                  </a:lnTo>
                  <a:cubicBezTo>
                    <a:pt x="60312" y="1978154"/>
                    <a:pt x="39435" y="1969506"/>
                    <a:pt x="24041" y="1954113"/>
                  </a:cubicBezTo>
                  <a:cubicBezTo>
                    <a:pt x="8648" y="1938719"/>
                    <a:pt x="0" y="1917842"/>
                    <a:pt x="0" y="1896072"/>
                  </a:cubicBezTo>
                  <a:lnTo>
                    <a:pt x="0" y="82082"/>
                  </a:lnTo>
                  <a:cubicBezTo>
                    <a:pt x="0" y="60312"/>
                    <a:pt x="8648" y="39435"/>
                    <a:pt x="24041" y="24041"/>
                  </a:cubicBezTo>
                  <a:cubicBezTo>
                    <a:pt x="39435" y="8648"/>
                    <a:pt x="60312" y="0"/>
                    <a:pt x="82082" y="0"/>
                  </a:cubicBezTo>
                  <a:close/>
                </a:path>
              </a:pathLst>
            </a:custGeom>
            <a:solidFill>
              <a:srgbClr val="10B5BF"/>
            </a:solidFill>
          </p:spPr>
        </p:sp>
        <p:sp>
          <p:nvSpPr>
            <p:cNvPr id="12" name="TextBox 8">
              <a:extLst>
                <a:ext uri="{FF2B5EF4-FFF2-40B4-BE49-F238E27FC236}">
                  <a16:creationId xmlns:a16="http://schemas.microsoft.com/office/drawing/2014/main" id="{AC594A49-7867-1730-9EAA-34B6B5411A28}"/>
                </a:ext>
              </a:extLst>
            </p:cNvPr>
            <p:cNvSpPr txBox="1"/>
            <p:nvPr/>
          </p:nvSpPr>
          <p:spPr>
            <a:xfrm>
              <a:off x="0" y="-47625"/>
              <a:ext cx="1374964" cy="202577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 dirty="0"/>
            </a:p>
          </p:txBody>
        </p:sp>
      </p:grpSp>
      <p:sp>
        <p:nvSpPr>
          <p:cNvPr id="13" name="AutoShape 10">
            <a:extLst>
              <a:ext uri="{FF2B5EF4-FFF2-40B4-BE49-F238E27FC236}">
                <a16:creationId xmlns:a16="http://schemas.microsoft.com/office/drawing/2014/main" id="{85B08EBE-6304-3BEB-EC73-F9EB53D4B137}"/>
              </a:ext>
            </a:extLst>
          </p:cNvPr>
          <p:cNvSpPr/>
          <p:nvPr/>
        </p:nvSpPr>
        <p:spPr>
          <a:xfrm>
            <a:off x="757908" y="2883159"/>
            <a:ext cx="2257181" cy="0"/>
          </a:xfrm>
          <a:prstGeom prst="line">
            <a:avLst/>
          </a:prstGeom>
          <a:ln w="19050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TextBox 17">
            <a:extLst>
              <a:ext uri="{FF2B5EF4-FFF2-40B4-BE49-F238E27FC236}">
                <a16:creationId xmlns:a16="http://schemas.microsoft.com/office/drawing/2014/main" id="{F51B6D87-6FB3-EA32-DCD9-2046DCB65458}"/>
              </a:ext>
            </a:extLst>
          </p:cNvPr>
          <p:cNvSpPr txBox="1"/>
          <p:nvPr/>
        </p:nvSpPr>
        <p:spPr>
          <a:xfrm>
            <a:off x="950259" y="1848586"/>
            <a:ext cx="2799150" cy="8207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232"/>
              </a:lnSpc>
            </a:pPr>
            <a:r>
              <a:rPr lang="en-US" sz="2800" b="1" dirty="0">
                <a:solidFill>
                  <a:srgbClr val="000000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STAND-ALONE</a:t>
            </a:r>
          </a:p>
          <a:p>
            <a:pPr algn="ctr">
              <a:lnSpc>
                <a:spcPts val="3232"/>
              </a:lnSpc>
            </a:pPr>
            <a:r>
              <a:rPr lang="en-US" sz="2800" b="1" dirty="0">
                <a:solidFill>
                  <a:srgbClr val="000000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DATA MARTS</a:t>
            </a:r>
          </a:p>
        </p:txBody>
      </p:sp>
      <p:sp>
        <p:nvSpPr>
          <p:cNvPr id="16" name="TextBox 18">
            <a:extLst>
              <a:ext uri="{FF2B5EF4-FFF2-40B4-BE49-F238E27FC236}">
                <a16:creationId xmlns:a16="http://schemas.microsoft.com/office/drawing/2014/main" id="{797DDEBE-DD0F-56CC-FCEB-A5DEFFEA541F}"/>
              </a:ext>
            </a:extLst>
          </p:cNvPr>
          <p:cNvSpPr txBox="1"/>
          <p:nvPr/>
        </p:nvSpPr>
        <p:spPr>
          <a:xfrm>
            <a:off x="128539" y="3886473"/>
            <a:ext cx="3524456" cy="15874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520"/>
              </a:lnSpc>
              <a:spcBef>
                <a:spcPct val="0"/>
              </a:spcBef>
            </a:pPr>
            <a:r>
              <a:rPr lang="en-US" sz="1800" b="1" u="none" strike="noStrike" dirty="0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rPr>
              <a:t>2 Tier Architecture</a:t>
            </a:r>
          </a:p>
          <a:p>
            <a:pPr marL="0" lvl="0" indent="0" algn="ctr">
              <a:lnSpc>
                <a:spcPts val="2520"/>
              </a:lnSpc>
              <a:spcBef>
                <a:spcPct val="0"/>
              </a:spcBef>
            </a:pPr>
            <a:endParaRPr lang="en-US" b="1" dirty="0">
              <a:solidFill>
                <a:srgbClr val="000000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0" lvl="0" indent="0" algn="ctr">
              <a:lnSpc>
                <a:spcPts val="2520"/>
              </a:lnSpc>
              <a:spcBef>
                <a:spcPct val="0"/>
              </a:spcBef>
            </a:pPr>
            <a:r>
              <a:rPr lang="en-US" sz="1800" b="1" u="none" strike="noStrike" dirty="0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rPr>
              <a:t>Dimensional Repository</a:t>
            </a:r>
          </a:p>
          <a:p>
            <a:pPr marL="0" lvl="0" indent="0" algn="ctr">
              <a:lnSpc>
                <a:spcPts val="2520"/>
              </a:lnSpc>
              <a:spcBef>
                <a:spcPct val="0"/>
              </a:spcBef>
            </a:pPr>
            <a:endParaRPr lang="en-US" b="1" dirty="0">
              <a:solidFill>
                <a:srgbClr val="000000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0" lvl="0" indent="0" algn="ctr">
              <a:lnSpc>
                <a:spcPts val="2520"/>
              </a:lnSpc>
              <a:spcBef>
                <a:spcPct val="0"/>
              </a:spcBef>
            </a:pPr>
            <a:r>
              <a:rPr lang="en-US" sz="1800" b="1" u="none" strike="noStrike" dirty="0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rPr>
              <a:t>Aggregated Data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B33CCA9-2387-5850-D702-861BE69F2500}"/>
              </a:ext>
            </a:extLst>
          </p:cNvPr>
          <p:cNvSpPr/>
          <p:nvPr/>
        </p:nvSpPr>
        <p:spPr>
          <a:xfrm>
            <a:off x="3864334" y="1622760"/>
            <a:ext cx="7721461" cy="4518064"/>
          </a:xfrm>
          <a:prstGeom prst="rect">
            <a:avLst/>
          </a:prstGeom>
          <a:solidFill>
            <a:srgbClr val="3974A9"/>
          </a:solidFill>
          <a:ln>
            <a:solidFill>
              <a:srgbClr val="3974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Graphic 5" descr="Skull with solid fill">
            <a:extLst>
              <a:ext uri="{FF2B5EF4-FFF2-40B4-BE49-F238E27FC236}">
                <a16:creationId xmlns:a16="http://schemas.microsoft.com/office/drawing/2014/main" id="{FDC42C05-10AA-4D5D-B05F-2244EC74A1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9972" y="1788459"/>
            <a:ext cx="914400" cy="914400"/>
          </a:xfrm>
          <a:prstGeom prst="rect">
            <a:avLst/>
          </a:prstGeom>
        </p:spPr>
      </p:pic>
      <p:grpSp>
        <p:nvGrpSpPr>
          <p:cNvPr id="47" name="Group 46">
            <a:extLst>
              <a:ext uri="{FF2B5EF4-FFF2-40B4-BE49-F238E27FC236}">
                <a16:creationId xmlns:a16="http://schemas.microsoft.com/office/drawing/2014/main" id="{0E91F65F-D771-8640-AFAF-1E371F5D44D8}"/>
              </a:ext>
            </a:extLst>
          </p:cNvPr>
          <p:cNvGrpSpPr/>
          <p:nvPr/>
        </p:nvGrpSpPr>
        <p:grpSpPr>
          <a:xfrm>
            <a:off x="5763312" y="2870921"/>
            <a:ext cx="3974555" cy="2661978"/>
            <a:chOff x="5341969" y="2628873"/>
            <a:chExt cx="3974555" cy="2661978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7322E350-34BA-0D6B-097A-B342802FEF2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3974A9"/>
                </a:clrFrom>
                <a:clrTo>
                  <a:srgbClr val="3974A9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5341969" y="2628873"/>
              <a:ext cx="1185333" cy="247879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6E62F7C-7173-217E-2CC0-1DCFA347D3A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3A74A9"/>
                </a:clrFrom>
                <a:clrTo>
                  <a:srgbClr val="3A74A9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002302" y="2646803"/>
              <a:ext cx="2314222" cy="2644048"/>
            </a:xfrm>
            <a:prstGeom prst="rect">
              <a:avLst/>
            </a:prstGeom>
          </p:spPr>
        </p:pic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C9BEDCD9-8A52-7C4A-DEDA-C49F7B0F8DB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02188" y="3785348"/>
              <a:ext cx="842683" cy="0"/>
            </a:xfrm>
            <a:prstGeom prst="line">
              <a:avLst/>
            </a:prstGeom>
            <a:ln w="285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08D0352-8705-D77B-147B-E9F5F0A563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43461" y="3070412"/>
              <a:ext cx="801410" cy="1385047"/>
            </a:xfrm>
            <a:prstGeom prst="line">
              <a:avLst/>
            </a:prstGeom>
            <a:ln w="285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0FB96B24-342B-CFE7-4859-F017D2A425AE}"/>
                </a:ext>
              </a:extLst>
            </p:cNvPr>
            <p:cNvCxnSpPr>
              <a:cxnSpLocks/>
            </p:cNvCxnSpPr>
            <p:nvPr/>
          </p:nvCxnSpPr>
          <p:spPr>
            <a:xfrm>
              <a:off x="6343461" y="3070412"/>
              <a:ext cx="801410" cy="1385047"/>
            </a:xfrm>
            <a:prstGeom prst="line">
              <a:avLst/>
            </a:prstGeom>
            <a:ln w="285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94FE01B1-AE10-50B1-ED5F-9EA4F273DB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02188" y="3079375"/>
              <a:ext cx="842682" cy="705973"/>
            </a:xfrm>
            <a:prstGeom prst="line">
              <a:avLst/>
            </a:prstGeom>
            <a:ln w="285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AC7AD63B-C3BC-1D17-ABD1-3A0E2BAE971E}"/>
                </a:ext>
              </a:extLst>
            </p:cNvPr>
            <p:cNvCxnSpPr>
              <a:cxnSpLocks/>
            </p:cNvCxnSpPr>
            <p:nvPr/>
          </p:nvCxnSpPr>
          <p:spPr>
            <a:xfrm>
              <a:off x="6302187" y="3794311"/>
              <a:ext cx="833716" cy="652182"/>
            </a:xfrm>
            <a:prstGeom prst="line">
              <a:avLst/>
            </a:prstGeom>
            <a:ln w="285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4AEB735B-F716-89DC-EFA1-CB5DFD4C20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38047" y="3077133"/>
              <a:ext cx="822960" cy="0"/>
            </a:xfrm>
            <a:prstGeom prst="line">
              <a:avLst/>
            </a:prstGeom>
            <a:ln w="285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682206AE-FD3E-9CA6-2F2E-01416414487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41651" y="4455536"/>
              <a:ext cx="822960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C90AFE5A-552A-4567-35BC-0B509A0D7998}"/>
                </a:ext>
              </a:extLst>
            </p:cNvPr>
            <p:cNvCxnSpPr>
              <a:cxnSpLocks/>
            </p:cNvCxnSpPr>
            <p:nvPr/>
          </p:nvCxnSpPr>
          <p:spPr>
            <a:xfrm>
              <a:off x="6362554" y="3070332"/>
              <a:ext cx="773349" cy="723902"/>
            </a:xfrm>
            <a:prstGeom prst="line">
              <a:avLst/>
            </a:prstGeom>
            <a:ln w="285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F592C60D-CE6E-0A58-7319-484F20B6DA2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49105" y="3780867"/>
              <a:ext cx="786798" cy="683533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1561E20C-A981-B2FD-6446-B2E4BC624899}"/>
              </a:ext>
            </a:extLst>
          </p:cNvPr>
          <p:cNvSpPr txBox="1"/>
          <p:nvPr/>
        </p:nvSpPr>
        <p:spPr>
          <a:xfrm>
            <a:off x="5763312" y="1974449"/>
            <a:ext cx="39745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>
                    <a:lumMod val="85000"/>
                  </a:schemeClr>
                </a:solidFill>
              </a:rPr>
              <a:t>STAND-ALONE DATA MARTS</a:t>
            </a:r>
          </a:p>
        </p:txBody>
      </p:sp>
    </p:spTree>
    <p:extLst>
      <p:ext uri="{BB962C8B-B14F-4D97-AF65-F5344CB8AC3E}">
        <p14:creationId xmlns:p14="http://schemas.microsoft.com/office/powerpoint/2010/main" val="41894839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F109187-7F04-9E17-224D-851B4A6157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235" y="381551"/>
            <a:ext cx="606266" cy="60626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095A18D-624B-B2C4-DF92-E8C55F890EEE}"/>
              </a:ext>
            </a:extLst>
          </p:cNvPr>
          <p:cNvSpPr txBox="1"/>
          <p:nvPr/>
        </p:nvSpPr>
        <p:spPr>
          <a:xfrm>
            <a:off x="605235" y="6237288"/>
            <a:ext cx="25635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 dirty="0">
                <a:solidFill>
                  <a:schemeClr val="bg1">
                    <a:lumMod val="75000"/>
                  </a:schemeClr>
                </a:solidFill>
                <a:latin typeface="SG Kara FaNum Light" pitchFamily="2" charset="-78"/>
                <a:ea typeface="SG Kara FaNum Light" pitchFamily="2" charset="-78"/>
                <a:cs typeface="SG Kara FaNum Light" pitchFamily="2" charset="-78"/>
              </a:rPr>
              <a:t>education.systemgroup.net</a:t>
            </a:r>
            <a:endParaRPr lang="en-IR" sz="1200" spc="150" dirty="0">
              <a:solidFill>
                <a:schemeClr val="bg1">
                  <a:lumMod val="75000"/>
                </a:schemeClr>
              </a:solidFill>
              <a:latin typeface="SG Kara FaNum Light" pitchFamily="2" charset="-78"/>
              <a:ea typeface="SG Kara FaNum Light" pitchFamily="2" charset="-78"/>
              <a:cs typeface="SG Kara FaNum Light" pitchFamily="2" charset="-78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C40415-4FD1-4385-9485-6A31871611A9}"/>
              </a:ext>
            </a:extLst>
          </p:cNvPr>
          <p:cNvSpPr txBox="1"/>
          <p:nvPr/>
        </p:nvSpPr>
        <p:spPr>
          <a:xfrm>
            <a:off x="1429815" y="705824"/>
            <a:ext cx="101448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457200" rtl="1"/>
            <a:r>
              <a:rPr lang="fa-IR" sz="2000" b="1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سیاوش گلچوبیان</a:t>
            </a:r>
            <a:endParaRPr lang="en-US" sz="2000" b="1" dirty="0">
              <a:solidFill>
                <a:schemeClr val="bg1"/>
              </a:solidFill>
              <a:latin typeface="SG Kara FaNum" pitchFamily="2" charset="-78"/>
              <a:ea typeface="SG Kara FaNum" pitchFamily="2" charset="-78"/>
              <a:cs typeface="SG Kara FaNum" pitchFamily="2" charset="-78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05EDB59-FE39-41C5-903A-851BB19E2FD9}"/>
              </a:ext>
            </a:extLst>
          </p:cNvPr>
          <p:cNvSpPr/>
          <p:nvPr/>
        </p:nvSpPr>
        <p:spPr>
          <a:xfrm>
            <a:off x="5478624" y="1156428"/>
            <a:ext cx="6096000" cy="1269578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 algn="justLow" rtl="1">
              <a:lnSpc>
                <a:spcPct val="130000"/>
              </a:lnSpc>
              <a:buClr>
                <a:srgbClr val="D6001C"/>
              </a:buClr>
              <a:buSzPct val="150000"/>
              <a:buFont typeface="Arial" panose="020B0604020202020204" pitchFamily="34" charset="0"/>
              <a:buChar char="•"/>
            </a:pPr>
            <a:r>
              <a:rPr lang="fa-IR" sz="20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سرپرست واحد هوش تجاری و پایگاه داده شرکت سایپا</a:t>
            </a:r>
          </a:p>
          <a:p>
            <a:pPr marL="285750" indent="-285750" algn="justLow" rtl="1">
              <a:lnSpc>
                <a:spcPct val="130000"/>
              </a:lnSpc>
              <a:buClr>
                <a:srgbClr val="D6001C"/>
              </a:buClr>
              <a:buSzPct val="150000"/>
              <a:buFont typeface="Arial" panose="020B0604020202020204" pitchFamily="34" charset="0"/>
              <a:buChar char="•"/>
            </a:pPr>
            <a:r>
              <a:rPr lang="fa-IR" sz="20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موسس تیم مشاور پایگاه داده </a:t>
            </a:r>
            <a:r>
              <a:rPr lang="en-US" sz="2000" dirty="0" err="1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SqlDeep</a:t>
            </a:r>
            <a:endParaRPr lang="en-US" sz="2000" dirty="0">
              <a:solidFill>
                <a:schemeClr val="bg1"/>
              </a:solidFill>
              <a:latin typeface="SG Kara FaNum" pitchFamily="2" charset="-78"/>
              <a:ea typeface="SG Kara FaNum" pitchFamily="2" charset="-78"/>
              <a:cs typeface="SG Kara FaNum" pitchFamily="2" charset="-78"/>
            </a:endParaRPr>
          </a:p>
          <a:p>
            <a:pPr marL="285750" indent="-285750" algn="justLow" rtl="1">
              <a:lnSpc>
                <a:spcPct val="130000"/>
              </a:lnSpc>
              <a:buClr>
                <a:srgbClr val="D6001C"/>
              </a:buClr>
              <a:buSzPct val="150000"/>
              <a:buFont typeface="Arial" panose="020B0604020202020204" pitchFamily="34" charset="0"/>
              <a:buChar char="•"/>
            </a:pPr>
            <a:r>
              <a:rPr lang="fa-IR" sz="20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مدیر طراحی فریم‌ورک هوش تجاری </a:t>
            </a:r>
            <a:r>
              <a:rPr lang="en-US" sz="2000" dirty="0" err="1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Razan</a:t>
            </a:r>
            <a:endParaRPr lang="fa-IR" sz="2000" dirty="0">
              <a:solidFill>
                <a:schemeClr val="bg1"/>
              </a:solidFill>
              <a:latin typeface="SG Kara FaNum" pitchFamily="2" charset="-78"/>
              <a:ea typeface="SG Kara FaNum" pitchFamily="2" charset="-78"/>
              <a:cs typeface="SG Kara FaNum" pitchFamily="2" charset="-78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4D947E7-886A-1C01-FA26-E1ECB11BBDB1}"/>
              </a:ext>
            </a:extLst>
          </p:cNvPr>
          <p:cNvGrpSpPr/>
          <p:nvPr/>
        </p:nvGrpSpPr>
        <p:grpSpPr>
          <a:xfrm>
            <a:off x="2127722" y="1168045"/>
            <a:ext cx="2234727" cy="2353253"/>
            <a:chOff x="2184873" y="2633345"/>
            <a:chExt cx="1343060" cy="1372257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7ED7A2B-46AC-47E7-B3E6-A8E532E397BA}"/>
                </a:ext>
              </a:extLst>
            </p:cNvPr>
            <p:cNvSpPr/>
            <p:nvPr/>
          </p:nvSpPr>
          <p:spPr>
            <a:xfrm>
              <a:off x="2201927" y="2676582"/>
              <a:ext cx="1322773" cy="13127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C509C3FE-ACDD-41FE-88B2-4D7B84034C1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184873" y="2633345"/>
              <a:ext cx="1343060" cy="1372257"/>
            </a:xfrm>
            <a:prstGeom prst="rect">
              <a:avLst/>
            </a:prstGeom>
          </p:spPr>
        </p:pic>
      </p:grpSp>
      <p:pic>
        <p:nvPicPr>
          <p:cNvPr id="4" name="Picture 3">
            <a:hlinkClick r:id="rId6"/>
            <a:extLst>
              <a:ext uri="{FF2B5EF4-FFF2-40B4-BE49-F238E27FC236}">
                <a16:creationId xmlns:a16="http://schemas.microsoft.com/office/drawing/2014/main" id="{A2D15381-A7F0-F0E3-2349-D99DDBAD23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47122" y="3190090"/>
            <a:ext cx="276999" cy="2769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886B32-A970-D1F9-2A9F-AED49650F794}"/>
              </a:ext>
            </a:extLst>
          </p:cNvPr>
          <p:cNvSpPr txBox="1"/>
          <p:nvPr/>
        </p:nvSpPr>
        <p:spPr>
          <a:xfrm flipH="1">
            <a:off x="1874409" y="3567594"/>
            <a:ext cx="33813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SG Kara" panose="00000500000000000000" pitchFamily="2" charset="-78"/>
                <a:ea typeface="SG Kara" panose="00000500000000000000" pitchFamily="2" charset="-78"/>
                <a:cs typeface="SG Kara" panose="00000500000000000000" pitchFamily="2" charset="-78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https://linkedin.com/in/golchoobian</a:t>
            </a:r>
            <a:endParaRPr lang="en-US" sz="1200" dirty="0">
              <a:solidFill>
                <a:schemeClr val="bg1"/>
              </a:solidFill>
              <a:latin typeface="SG Kara" panose="00000500000000000000" pitchFamily="2" charset="-78"/>
              <a:ea typeface="SG Kara" panose="00000500000000000000" pitchFamily="2" charset="-78"/>
              <a:cs typeface="SG Kara" panose="000005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9560240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D6560C2-32BF-AE6C-1425-B039104731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235" y="381551"/>
            <a:ext cx="606266" cy="60626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C4E0931-CF0A-969A-1AF2-3DA0215E0D7F}"/>
              </a:ext>
            </a:extLst>
          </p:cNvPr>
          <p:cNvSpPr txBox="1"/>
          <p:nvPr/>
        </p:nvSpPr>
        <p:spPr>
          <a:xfrm>
            <a:off x="1440987" y="453851"/>
            <a:ext cx="1014480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2700" b="1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تمرین: آماده سازی محیط توسعه</a:t>
            </a:r>
            <a:endParaRPr lang="en-US" sz="2700" b="1" dirty="0">
              <a:solidFill>
                <a:schemeClr val="bg1"/>
              </a:solidFill>
              <a:latin typeface="SG Kara FaNum" pitchFamily="2" charset="-78"/>
              <a:ea typeface="SG Kara FaNum" pitchFamily="2" charset="-78"/>
              <a:cs typeface="SG Kara FaNum" pitchFamily="2" charset="-7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A11142-709D-BF72-795F-276DC23282DD}"/>
              </a:ext>
            </a:extLst>
          </p:cNvPr>
          <p:cNvSpPr txBox="1"/>
          <p:nvPr/>
        </p:nvSpPr>
        <p:spPr>
          <a:xfrm>
            <a:off x="698579" y="1226356"/>
            <a:ext cx="10887217" cy="46705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2000" dirty="0" err="1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  <a:hlinkClick r:id="rId4"/>
              </a:rPr>
              <a:t>AdventureWorks</a:t>
            </a:r>
            <a:r>
              <a:rPr lang="en-US" sz="20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  <a:hlinkClick r:id="rId4"/>
              </a:rPr>
              <a:t> OLTP Database</a:t>
            </a:r>
            <a:endParaRPr lang="en-US" sz="2000" dirty="0">
              <a:solidFill>
                <a:schemeClr val="bg1"/>
              </a:solidFill>
              <a:latin typeface="SG Kara FaNum" pitchFamily="2" charset="-78"/>
              <a:ea typeface="SG Kara FaNum" pitchFamily="2" charset="-78"/>
              <a:cs typeface="SG Kara FaNum" pitchFamily="2" charset="-78"/>
            </a:endParaRPr>
          </a:p>
          <a:p>
            <a:pPr algn="l">
              <a:lnSpc>
                <a:spcPct val="150000"/>
              </a:lnSpc>
            </a:pPr>
            <a:r>
              <a:rPr lang="en-US" sz="2000" dirty="0" err="1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  <a:hlinkClick r:id="rId5"/>
              </a:rPr>
              <a:t>AdventureWorks</a:t>
            </a:r>
            <a:r>
              <a:rPr lang="en-US" sz="20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  <a:hlinkClick r:id="rId5"/>
              </a:rPr>
              <a:t> Data Warehouse Database</a:t>
            </a:r>
            <a:r>
              <a:rPr lang="en-US" sz="20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	</a:t>
            </a:r>
          </a:p>
          <a:p>
            <a:pPr algn="l">
              <a:lnSpc>
                <a:spcPct val="150000"/>
              </a:lnSpc>
            </a:pPr>
            <a:r>
              <a:rPr lang="en-US" sz="20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  <a:hlinkClick r:id="rId6"/>
              </a:rPr>
              <a:t>SQL Server Management Studio</a:t>
            </a:r>
            <a:r>
              <a:rPr lang="en-US" sz="20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	</a:t>
            </a:r>
          </a:p>
          <a:p>
            <a:pPr algn="l">
              <a:lnSpc>
                <a:spcPct val="150000"/>
              </a:lnSpc>
            </a:pPr>
            <a:r>
              <a:rPr lang="en-US" sz="20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  <a:hlinkClick r:id="rId7"/>
              </a:rPr>
              <a:t>SQL Server Engine</a:t>
            </a:r>
            <a:r>
              <a:rPr lang="en-US" sz="20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	</a:t>
            </a:r>
          </a:p>
          <a:p>
            <a:pPr algn="l">
              <a:lnSpc>
                <a:spcPct val="150000"/>
              </a:lnSpc>
            </a:pPr>
            <a:r>
              <a:rPr lang="en-US" sz="20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  <a:hlinkClick r:id="rId8"/>
              </a:rPr>
              <a:t>Visual Studio 2022</a:t>
            </a:r>
            <a:r>
              <a:rPr lang="en-US" sz="20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	</a:t>
            </a:r>
          </a:p>
          <a:p>
            <a:pPr algn="l">
              <a:lnSpc>
                <a:spcPct val="150000"/>
              </a:lnSpc>
            </a:pPr>
            <a:r>
              <a:rPr lang="en-US" sz="20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  <a:hlinkClick r:id="rId9"/>
              </a:rPr>
              <a:t>SSIS Extension for VS2022</a:t>
            </a:r>
            <a:r>
              <a:rPr lang="en-US" sz="20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	</a:t>
            </a:r>
          </a:p>
          <a:p>
            <a:pPr algn="l">
              <a:lnSpc>
                <a:spcPct val="150000"/>
              </a:lnSpc>
            </a:pPr>
            <a:r>
              <a:rPr lang="en-US" sz="20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  <a:hlinkClick r:id="rId10"/>
              </a:rPr>
              <a:t>SSAS Extension for VS2022</a:t>
            </a:r>
            <a:r>
              <a:rPr lang="en-US" sz="20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	</a:t>
            </a:r>
          </a:p>
          <a:p>
            <a:pPr algn="l">
              <a:lnSpc>
                <a:spcPct val="150000"/>
              </a:lnSpc>
            </a:pPr>
            <a:r>
              <a:rPr lang="en-US" sz="20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  <a:hlinkClick r:id="rId11"/>
              </a:rPr>
              <a:t>SSRS Extension for VS2022</a:t>
            </a:r>
            <a:r>
              <a:rPr lang="en-US" sz="20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	</a:t>
            </a:r>
          </a:p>
          <a:p>
            <a:pPr algn="l">
              <a:lnSpc>
                <a:spcPct val="150000"/>
              </a:lnSpc>
            </a:pPr>
            <a:r>
              <a:rPr lang="en-US" sz="20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  <a:hlinkClick r:id="rId12"/>
              </a:rPr>
              <a:t>SSIS MultipleHash32bit</a:t>
            </a:r>
            <a:endParaRPr lang="en-US" sz="2000" dirty="0">
              <a:solidFill>
                <a:schemeClr val="bg1"/>
              </a:solidFill>
              <a:latin typeface="SG Kara FaNum" pitchFamily="2" charset="-78"/>
              <a:ea typeface="SG Kara FaNum" pitchFamily="2" charset="-78"/>
              <a:cs typeface="SG Kara FaNum" pitchFamily="2" charset="-78"/>
            </a:endParaRPr>
          </a:p>
          <a:p>
            <a:pPr algn="l">
              <a:lnSpc>
                <a:spcPct val="150000"/>
              </a:lnSpc>
            </a:pPr>
            <a:r>
              <a:rPr lang="en-US" sz="20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  <a:hlinkClick r:id="rId13"/>
              </a:rPr>
              <a:t>SSIS MultipleHash64bit</a:t>
            </a:r>
            <a:endParaRPr lang="en-US" sz="2000" dirty="0">
              <a:solidFill>
                <a:schemeClr val="bg1"/>
              </a:solidFill>
              <a:latin typeface="SG Kara FaNum" pitchFamily="2" charset="-78"/>
              <a:ea typeface="SG Kara FaNum" pitchFamily="2" charset="-78"/>
              <a:cs typeface="SG Kara FaNum" pitchFamily="2" charset="-78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E92F8C3-5D4B-4E98-B30C-DF21DF18DF9D}"/>
              </a:ext>
            </a:extLst>
          </p:cNvPr>
          <p:cNvSpPr txBox="1"/>
          <p:nvPr/>
        </p:nvSpPr>
        <p:spPr>
          <a:xfrm>
            <a:off x="605235" y="6237288"/>
            <a:ext cx="25635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 dirty="0" err="1">
                <a:solidFill>
                  <a:schemeClr val="bg1">
                    <a:lumMod val="75000"/>
                  </a:schemeClr>
                </a:solidFill>
                <a:latin typeface="SG Kara FaNum Light" pitchFamily="2" charset="-78"/>
                <a:ea typeface="SG Kara FaNum Light" pitchFamily="2" charset="-78"/>
                <a:cs typeface="SG Kara FaNum Light" pitchFamily="2" charset="-78"/>
              </a:rPr>
              <a:t>education.systemgroup.net</a:t>
            </a:r>
            <a:endParaRPr lang="en-IR" sz="1200" spc="150" dirty="0">
              <a:solidFill>
                <a:schemeClr val="bg1">
                  <a:lumMod val="75000"/>
                </a:schemeClr>
              </a:solidFill>
              <a:latin typeface="SG Kara FaNum Light" pitchFamily="2" charset="-78"/>
              <a:ea typeface="SG Kara FaNum Light" pitchFamily="2" charset="-78"/>
              <a:cs typeface="SG Kara FaNum Light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3820814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F109187-7F04-9E17-224D-851B4A6157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235" y="381551"/>
            <a:ext cx="606266" cy="60626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E2EE7D5-8D62-AFC9-5EA6-D625FA2CE85F}"/>
              </a:ext>
            </a:extLst>
          </p:cNvPr>
          <p:cNvSpPr txBox="1"/>
          <p:nvPr/>
        </p:nvSpPr>
        <p:spPr>
          <a:xfrm>
            <a:off x="1440987" y="453851"/>
            <a:ext cx="1014480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457200" rtl="1"/>
            <a:r>
              <a:rPr lang="fa-IR" sz="2700" b="1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منابع آموزشی</a:t>
            </a:r>
            <a:endParaRPr lang="en-US" sz="2700" b="1" dirty="0">
              <a:solidFill>
                <a:schemeClr val="bg1"/>
              </a:solidFill>
              <a:latin typeface="SG Kara FaNum" pitchFamily="2" charset="-78"/>
              <a:ea typeface="SG Kara FaNum" pitchFamily="2" charset="-78"/>
              <a:cs typeface="SG Kara FaNum" pitchFamily="2" charset="-7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095A18D-624B-B2C4-DF92-E8C55F890EEE}"/>
              </a:ext>
            </a:extLst>
          </p:cNvPr>
          <p:cNvSpPr txBox="1"/>
          <p:nvPr/>
        </p:nvSpPr>
        <p:spPr>
          <a:xfrm>
            <a:off x="605235" y="6237288"/>
            <a:ext cx="25635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 dirty="0" err="1">
                <a:solidFill>
                  <a:schemeClr val="bg1">
                    <a:lumMod val="75000"/>
                  </a:schemeClr>
                </a:solidFill>
                <a:latin typeface="SG Kara FaNum Light" pitchFamily="2" charset="-78"/>
                <a:ea typeface="SG Kara FaNum Light" pitchFamily="2" charset="-78"/>
                <a:cs typeface="SG Kara FaNum Light" pitchFamily="2" charset="-78"/>
              </a:rPr>
              <a:t>education.systemgroup.net</a:t>
            </a:r>
            <a:endParaRPr lang="en-IR" sz="1200" spc="150" dirty="0">
              <a:solidFill>
                <a:schemeClr val="bg1">
                  <a:lumMod val="75000"/>
                </a:schemeClr>
              </a:solidFill>
              <a:latin typeface="SG Kara FaNum Light" pitchFamily="2" charset="-78"/>
              <a:ea typeface="SG Kara FaNum Light" pitchFamily="2" charset="-78"/>
              <a:cs typeface="SG Kara FaNum Light" pitchFamily="2" charset="-78"/>
            </a:endParaRPr>
          </a:p>
        </p:txBody>
      </p:sp>
      <p:pic>
        <p:nvPicPr>
          <p:cNvPr id="17" name="Picture 16"/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15820" y="1242490"/>
            <a:ext cx="1828800" cy="2286000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pic>
        <p:nvPicPr>
          <p:cNvPr id="19" name="Picture 18"/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2042" y="1242490"/>
            <a:ext cx="1828800" cy="2286000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pic>
        <p:nvPicPr>
          <p:cNvPr id="21" name="Picture 20"/>
          <p:cNvPicPr preferRelativeResize="0"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807" y="3778580"/>
            <a:ext cx="1828800" cy="2286000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pic>
        <p:nvPicPr>
          <p:cNvPr id="24" name="Picture 23"/>
          <p:cNvPicPr preferRelativeResize="0"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3671" y="3778580"/>
            <a:ext cx="1828800" cy="2286000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039FD25-C10E-AC82-2B7D-8DE7A7D54578}"/>
              </a:ext>
            </a:extLst>
          </p:cNvPr>
          <p:cNvPicPr preferRelativeResize="0"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4202534" y="3778580"/>
            <a:ext cx="1828800" cy="2286000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9FA30C0C-6AF6-9D03-6A26-C7AABD442BDA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8"/>
          <a:srcRect l="7152" r="5418"/>
          <a:stretch/>
        </p:blipFill>
        <p:spPr>
          <a:xfrm>
            <a:off x="9756712" y="1242490"/>
            <a:ext cx="1828800" cy="2286000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6BD269F0-F9D6-CA2E-88D0-2B98D5C7A13B}"/>
              </a:ext>
            </a:extLst>
          </p:cNvPr>
          <p:cNvPicPr preferRelativeResize="0"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5178415" y="1242490"/>
            <a:ext cx="1828800" cy="2286000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260C67F7-F242-2C4C-FD55-D94A3CFC3DC9}"/>
              </a:ext>
            </a:extLst>
          </p:cNvPr>
          <p:cNvPicPr preferRelativeResize="0"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8214871" y="3778580"/>
            <a:ext cx="1828800" cy="2286000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17A55E08-EB95-9631-74E5-DB60F79909CE}"/>
              </a:ext>
            </a:extLst>
          </p:cNvPr>
          <p:cNvPicPr preferRelativeResize="0"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6204220" y="3778580"/>
            <a:ext cx="1828800" cy="2286000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97E43775-EB95-A706-23FF-7E0082CA0944}"/>
              </a:ext>
            </a:extLst>
          </p:cNvPr>
          <p:cNvPicPr preferRelativeResize="0">
            <a:picLocks/>
          </p:cNvPicPr>
          <p:nvPr/>
        </p:nvPicPr>
        <p:blipFill>
          <a:blip r:embed="rId12"/>
          <a:stretch>
            <a:fillRect/>
          </a:stretch>
        </p:blipFill>
        <p:spPr>
          <a:xfrm>
            <a:off x="7464289" y="1242490"/>
            <a:ext cx="1828800" cy="2286000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5DC9690D-37A1-C8A0-D6EE-EB1245B9FA2F}"/>
              </a:ext>
            </a:extLst>
          </p:cNvPr>
          <p:cNvPicPr preferRelativeResize="0">
            <a:picLocks/>
          </p:cNvPicPr>
          <p:nvPr/>
        </p:nvPicPr>
        <p:blipFill>
          <a:blip r:embed="rId13"/>
          <a:stretch>
            <a:fillRect/>
          </a:stretch>
        </p:blipFill>
        <p:spPr>
          <a:xfrm>
            <a:off x="10219399" y="3778580"/>
            <a:ext cx="1828800" cy="2286000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540143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F109187-7F04-9E17-224D-851B4A6157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235" y="381551"/>
            <a:ext cx="606266" cy="60626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E2EE7D5-8D62-AFC9-5EA6-D625FA2CE85F}"/>
              </a:ext>
            </a:extLst>
          </p:cNvPr>
          <p:cNvSpPr txBox="1"/>
          <p:nvPr/>
        </p:nvSpPr>
        <p:spPr>
          <a:xfrm>
            <a:off x="1440987" y="453851"/>
            <a:ext cx="1014480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457200" rtl="1"/>
            <a:r>
              <a:rPr lang="fa-IR" sz="2700" b="1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پرسش و پاسخ</a:t>
            </a:r>
            <a:endParaRPr lang="en-US" sz="2700" b="1" dirty="0">
              <a:solidFill>
                <a:schemeClr val="bg1"/>
              </a:solidFill>
              <a:latin typeface="SG Kara FaNum" pitchFamily="2" charset="-78"/>
              <a:ea typeface="SG Kara FaNum" pitchFamily="2" charset="-78"/>
              <a:cs typeface="SG Kara FaNum" pitchFamily="2" charset="-7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095A18D-624B-B2C4-DF92-E8C55F890EEE}"/>
              </a:ext>
            </a:extLst>
          </p:cNvPr>
          <p:cNvSpPr txBox="1"/>
          <p:nvPr/>
        </p:nvSpPr>
        <p:spPr>
          <a:xfrm>
            <a:off x="605235" y="6237288"/>
            <a:ext cx="25635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 dirty="0" err="1">
                <a:solidFill>
                  <a:schemeClr val="bg1">
                    <a:lumMod val="75000"/>
                  </a:schemeClr>
                </a:solidFill>
                <a:latin typeface="SG Kara FaNum Light" pitchFamily="2" charset="-78"/>
                <a:ea typeface="SG Kara FaNum Light" pitchFamily="2" charset="-78"/>
                <a:cs typeface="SG Kara FaNum Light" pitchFamily="2" charset="-78"/>
              </a:rPr>
              <a:t>education.systemgroup.net</a:t>
            </a:r>
            <a:endParaRPr lang="en-IR" sz="1200" spc="150" dirty="0">
              <a:solidFill>
                <a:schemeClr val="bg1">
                  <a:lumMod val="75000"/>
                </a:schemeClr>
              </a:solidFill>
              <a:latin typeface="SG Kara FaNum Light" pitchFamily="2" charset="-78"/>
              <a:ea typeface="SG Kara FaNum Light" pitchFamily="2" charset="-78"/>
              <a:cs typeface="SG Kara FaNum Light" pitchFamily="2" charset="-7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rcRect b="2500"/>
          <a:stretch/>
        </p:blipFill>
        <p:spPr>
          <a:xfrm>
            <a:off x="4722157" y="2215662"/>
            <a:ext cx="2995397" cy="2708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2697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A31CB4F-6DE8-507A-5AB0-F9B0AE6514F8}"/>
              </a:ext>
            </a:extLst>
          </p:cNvPr>
          <p:cNvSpPr txBox="1"/>
          <p:nvPr/>
        </p:nvSpPr>
        <p:spPr>
          <a:xfrm>
            <a:off x="2712415" y="3988386"/>
            <a:ext cx="645668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spc="600" dirty="0" err="1">
                <a:solidFill>
                  <a:schemeClr val="bg1"/>
                </a:solidFill>
                <a:latin typeface="SG Kara Light" pitchFamily="2" charset="-78"/>
                <a:ea typeface="SG Kara Light" pitchFamily="2" charset="-78"/>
                <a:cs typeface="SG Kara Light" pitchFamily="2" charset="-78"/>
              </a:rPr>
              <a:t>education.systemgroup.net</a:t>
            </a:r>
            <a:endParaRPr lang="en-US" sz="2000" spc="600" dirty="0">
              <a:solidFill>
                <a:schemeClr val="bg1"/>
              </a:solidFill>
              <a:latin typeface="SG Kara Light" pitchFamily="2" charset="-78"/>
              <a:ea typeface="SG Kara Light" pitchFamily="2" charset="-78"/>
              <a:cs typeface="SG Kara Light" pitchFamily="2" charset="-78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94679DD-E81E-93B4-D9A1-E6992AD316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8411" y="2261849"/>
            <a:ext cx="4704696" cy="1167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586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D6560C2-32BF-AE6C-1425-B039104731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235" y="381551"/>
            <a:ext cx="606266" cy="60626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C4E0931-CF0A-969A-1AF2-3DA0215E0D7F}"/>
              </a:ext>
            </a:extLst>
          </p:cNvPr>
          <p:cNvSpPr txBox="1"/>
          <p:nvPr/>
        </p:nvSpPr>
        <p:spPr>
          <a:xfrm>
            <a:off x="1440987" y="453851"/>
            <a:ext cx="1014480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2700" b="1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مطالب این جلسه</a:t>
            </a:r>
            <a:endParaRPr lang="en-US" sz="2700" b="1" dirty="0">
              <a:solidFill>
                <a:schemeClr val="bg1"/>
              </a:solidFill>
              <a:latin typeface="SG Kara FaNum" pitchFamily="2" charset="-78"/>
              <a:ea typeface="SG Kara FaNum" pitchFamily="2" charset="-78"/>
              <a:cs typeface="SG Kara FaNum" pitchFamily="2" charset="-7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A11142-709D-BF72-795F-276DC23282DD}"/>
              </a:ext>
            </a:extLst>
          </p:cNvPr>
          <p:cNvSpPr txBox="1"/>
          <p:nvPr/>
        </p:nvSpPr>
        <p:spPr>
          <a:xfrm>
            <a:off x="698579" y="1226356"/>
            <a:ext cx="10887217" cy="47782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>
              <a:lnSpc>
                <a:spcPct val="120000"/>
              </a:lnSpc>
            </a:pPr>
            <a:r>
              <a:rPr lang="fa-IR" sz="20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در انتهای این جلسه:</a:t>
            </a:r>
          </a:p>
          <a:p>
            <a:pPr marL="514350" lvl="1" indent="-285750" algn="justLow" rtl="1">
              <a:lnSpc>
                <a:spcPct val="130000"/>
              </a:lnSpc>
              <a:buClr>
                <a:srgbClr val="D6001C"/>
              </a:buClr>
              <a:buSzPct val="150000"/>
              <a:buFont typeface="Arial" panose="020B0604020202020204" pitchFamily="34" charset="0"/>
              <a:buChar char="•"/>
            </a:pPr>
            <a:r>
              <a:rPr lang="fa-IR" sz="20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حیطه های دنیای کار با داده را خواهید شناخت و میتوانید جایگاه و نقشه راه خود را ترسیم کنید</a:t>
            </a:r>
          </a:p>
          <a:p>
            <a:pPr marL="514350" lvl="1" indent="-285750" algn="justLow" rtl="1">
              <a:lnSpc>
                <a:spcPct val="130000"/>
              </a:lnSpc>
              <a:buClr>
                <a:srgbClr val="D6001C"/>
              </a:buClr>
              <a:buSzPct val="150000"/>
              <a:buFont typeface="Arial" panose="020B0604020202020204" pitchFamily="34" charset="0"/>
              <a:buChar char="•"/>
            </a:pPr>
            <a:r>
              <a:rPr lang="fa-IR" sz="20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خواهید توانست عناصر اصلی یک سیستم هوش تجاری را شرح دهید.</a:t>
            </a:r>
          </a:p>
          <a:p>
            <a:pPr algn="r" rtl="1">
              <a:lnSpc>
                <a:spcPct val="120000"/>
              </a:lnSpc>
            </a:pPr>
            <a:endParaRPr lang="fa-IR" sz="2000" dirty="0">
              <a:solidFill>
                <a:schemeClr val="bg1"/>
              </a:solidFill>
              <a:latin typeface="SG Kara FaNum" pitchFamily="2" charset="-78"/>
              <a:ea typeface="SG Kara FaNum" pitchFamily="2" charset="-78"/>
              <a:cs typeface="SG Kara FaNum" pitchFamily="2" charset="-78"/>
            </a:endParaRPr>
          </a:p>
          <a:p>
            <a:pPr algn="r" rtl="1">
              <a:lnSpc>
                <a:spcPct val="120000"/>
              </a:lnSpc>
            </a:pPr>
            <a:r>
              <a:rPr lang="fa-IR" sz="20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آنچه طی این جلسه خواهید آموخت:</a:t>
            </a:r>
          </a:p>
          <a:p>
            <a:pPr marL="514350" lvl="1" indent="-285750" algn="justLow" rtl="1">
              <a:lnSpc>
                <a:spcPct val="130000"/>
              </a:lnSpc>
              <a:buClr>
                <a:srgbClr val="D6001C"/>
              </a:buClr>
              <a:buSzPct val="150000"/>
              <a:buFont typeface="Arial" panose="020B0604020202020204" pitchFamily="34" charset="0"/>
              <a:buChar char="•"/>
            </a:pPr>
            <a:r>
              <a:rPr lang="fa-IR" sz="20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مسئله از کجا آغاز شد ؟</a:t>
            </a:r>
          </a:p>
          <a:p>
            <a:pPr marL="514350" lvl="1" indent="-285750" algn="justLow" rtl="1">
              <a:lnSpc>
                <a:spcPct val="130000"/>
              </a:lnSpc>
              <a:buClr>
                <a:srgbClr val="D6001C"/>
              </a:buClr>
              <a:buSzPct val="150000"/>
              <a:buFont typeface="Arial" panose="020B0604020202020204" pitchFamily="34" charset="0"/>
              <a:buChar char="•"/>
            </a:pPr>
            <a:r>
              <a:rPr lang="fa-IR" sz="20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چه راهکارهایی برای حل مسئله توسعه یافت ؟</a:t>
            </a:r>
          </a:p>
          <a:p>
            <a:pPr marL="514350" lvl="1" indent="-285750" algn="justLow" rtl="1">
              <a:lnSpc>
                <a:spcPct val="130000"/>
              </a:lnSpc>
              <a:buClr>
                <a:srgbClr val="D6001C"/>
              </a:buClr>
              <a:buSzPct val="150000"/>
              <a:buFont typeface="Arial" panose="020B0604020202020204" pitchFamily="34" charset="0"/>
              <a:buChar char="•"/>
            </a:pPr>
            <a:r>
              <a:rPr lang="fa-IR" sz="20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کارگاه آشنایی با یک پروژه </a:t>
            </a:r>
            <a:r>
              <a:rPr lang="en-US" sz="20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Data Warehouse</a:t>
            </a:r>
            <a:r>
              <a:rPr lang="fa-IR" sz="20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 </a:t>
            </a:r>
          </a:p>
          <a:p>
            <a:pPr marL="514350" lvl="1" indent="-285750" algn="justLow" rtl="1">
              <a:lnSpc>
                <a:spcPct val="130000"/>
              </a:lnSpc>
              <a:buClr>
                <a:srgbClr val="D6001C"/>
              </a:buClr>
              <a:buSzPct val="150000"/>
              <a:buFont typeface="Arial" panose="020B0604020202020204" pitchFamily="34" charset="0"/>
              <a:buChar char="•"/>
            </a:pPr>
            <a:r>
              <a:rPr lang="fa-IR" sz="20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انواع پروژه های هوش تجاری (</a:t>
            </a:r>
            <a:r>
              <a:rPr lang="en-US" sz="20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Self-Service, Enterprise</a:t>
            </a:r>
            <a:r>
              <a:rPr lang="fa-IR" sz="20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)</a:t>
            </a:r>
          </a:p>
          <a:p>
            <a:pPr marL="514350" lvl="1" indent="-285750" algn="justLow" rtl="1">
              <a:lnSpc>
                <a:spcPct val="130000"/>
              </a:lnSpc>
              <a:buClr>
                <a:srgbClr val="D6001C"/>
              </a:buClr>
              <a:buSzPct val="150000"/>
              <a:buFont typeface="Arial" panose="020B0604020202020204" pitchFamily="34" charset="0"/>
              <a:buChar char="•"/>
            </a:pPr>
            <a:r>
              <a:rPr lang="fa-IR" sz="20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نقشه راه اجرای یک پروژه هوش تجاری </a:t>
            </a:r>
            <a:r>
              <a:rPr lang="en-US" sz="20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Enterprise Level</a:t>
            </a:r>
          </a:p>
          <a:p>
            <a:pPr marL="514350" lvl="1" indent="-285750" algn="justLow" rtl="1">
              <a:lnSpc>
                <a:spcPct val="130000"/>
              </a:lnSpc>
              <a:buClr>
                <a:srgbClr val="D6001C"/>
              </a:buClr>
              <a:buSzPct val="150000"/>
              <a:buFont typeface="Arial" panose="020B0604020202020204" pitchFamily="34" charset="0"/>
              <a:buChar char="•"/>
            </a:pPr>
            <a:r>
              <a:rPr lang="fa-IR" sz="20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روش های تعریف یک پروژه هوش تجاری </a:t>
            </a:r>
            <a:r>
              <a:rPr lang="en-US" sz="20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Enterprise Level</a:t>
            </a:r>
            <a:endParaRPr lang="fa-IR" sz="2000" dirty="0">
              <a:solidFill>
                <a:schemeClr val="bg1"/>
              </a:solidFill>
              <a:latin typeface="SG Kara FaNum" pitchFamily="2" charset="-78"/>
              <a:ea typeface="SG Kara FaNum" pitchFamily="2" charset="-78"/>
              <a:cs typeface="SG Kara FaNum" pitchFamily="2" charset="-78"/>
            </a:endParaRPr>
          </a:p>
          <a:p>
            <a:pPr marL="514350" lvl="1" indent="-285750" algn="justLow" rtl="1">
              <a:lnSpc>
                <a:spcPct val="130000"/>
              </a:lnSpc>
              <a:buClr>
                <a:srgbClr val="D6001C"/>
              </a:buClr>
              <a:buSzPct val="150000"/>
              <a:buFont typeface="Arial" panose="020B0604020202020204" pitchFamily="34" charset="0"/>
              <a:buChar char="•"/>
            </a:pPr>
            <a:r>
              <a:rPr lang="fa-IR" sz="20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آشنایی با مدل های طراحی انبارداده</a:t>
            </a:r>
            <a:endParaRPr lang="en-US" sz="2000" dirty="0">
              <a:solidFill>
                <a:schemeClr val="bg1"/>
              </a:solidFill>
              <a:latin typeface="SG Kara FaNum" pitchFamily="2" charset="-78"/>
              <a:ea typeface="SG Kara FaNum" pitchFamily="2" charset="-78"/>
              <a:cs typeface="SG Kara FaNum" pitchFamily="2" charset="-78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E92F8C3-5D4B-4E98-B30C-DF21DF18DF9D}"/>
              </a:ext>
            </a:extLst>
          </p:cNvPr>
          <p:cNvSpPr txBox="1"/>
          <p:nvPr/>
        </p:nvSpPr>
        <p:spPr>
          <a:xfrm>
            <a:off x="605235" y="6237288"/>
            <a:ext cx="25635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 dirty="0" err="1">
                <a:solidFill>
                  <a:schemeClr val="bg1">
                    <a:lumMod val="75000"/>
                  </a:schemeClr>
                </a:solidFill>
                <a:latin typeface="SG Kara FaNum Light" pitchFamily="2" charset="-78"/>
                <a:ea typeface="SG Kara FaNum Light" pitchFamily="2" charset="-78"/>
                <a:cs typeface="SG Kara FaNum Light" pitchFamily="2" charset="-78"/>
              </a:rPr>
              <a:t>education.systemgroup.net</a:t>
            </a:r>
            <a:endParaRPr lang="en-IR" sz="1200" spc="150" dirty="0">
              <a:solidFill>
                <a:schemeClr val="bg1">
                  <a:lumMod val="75000"/>
                </a:schemeClr>
              </a:solidFill>
              <a:latin typeface="SG Kara FaNum Light" pitchFamily="2" charset="-78"/>
              <a:ea typeface="SG Kara FaNum Light" pitchFamily="2" charset="-78"/>
              <a:cs typeface="SG Kara FaNum Light" pitchFamily="2" charset="-78"/>
            </a:endParaRPr>
          </a:p>
        </p:txBody>
      </p:sp>
      <p:pic>
        <p:nvPicPr>
          <p:cNvPr id="5" name="Graphic 4" descr="Flask with solid fill">
            <a:extLst>
              <a:ext uri="{FF2B5EF4-FFF2-40B4-BE49-F238E27FC236}">
                <a16:creationId xmlns:a16="http://schemas.microsoft.com/office/drawing/2014/main" id="{94DC4109-89B8-4FE0-1511-BC5DCBD1FB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96000" y="3928195"/>
            <a:ext cx="349092" cy="349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0039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D6560C2-32BF-AE6C-1425-B039104731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235" y="381551"/>
            <a:ext cx="606266" cy="60626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C4E0931-CF0A-969A-1AF2-3DA0215E0D7F}"/>
              </a:ext>
            </a:extLst>
          </p:cNvPr>
          <p:cNvSpPr txBox="1"/>
          <p:nvPr/>
        </p:nvSpPr>
        <p:spPr>
          <a:xfrm>
            <a:off x="1440987" y="453851"/>
            <a:ext cx="1014480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2700" b="1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مسئله از کجا آغاز شد ؟</a:t>
            </a:r>
            <a:endParaRPr lang="en-US" sz="2700" b="1" dirty="0">
              <a:solidFill>
                <a:schemeClr val="bg1"/>
              </a:solidFill>
              <a:latin typeface="SG Kara FaNum" pitchFamily="2" charset="-78"/>
              <a:ea typeface="SG Kara FaNum" pitchFamily="2" charset="-78"/>
              <a:cs typeface="SG Kara FaNum" pitchFamily="2" charset="-78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E92F8C3-5D4B-4E98-B30C-DF21DF18DF9D}"/>
              </a:ext>
            </a:extLst>
          </p:cNvPr>
          <p:cNvSpPr txBox="1"/>
          <p:nvPr/>
        </p:nvSpPr>
        <p:spPr>
          <a:xfrm>
            <a:off x="605235" y="6237288"/>
            <a:ext cx="25635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 dirty="0" err="1">
                <a:solidFill>
                  <a:schemeClr val="bg1">
                    <a:lumMod val="75000"/>
                  </a:schemeClr>
                </a:solidFill>
                <a:latin typeface="SG Kara FaNum Light" pitchFamily="2" charset="-78"/>
                <a:ea typeface="SG Kara FaNum Light" pitchFamily="2" charset="-78"/>
                <a:cs typeface="SG Kara FaNum Light" pitchFamily="2" charset="-78"/>
              </a:rPr>
              <a:t>education.systemgroup.net</a:t>
            </a:r>
            <a:endParaRPr lang="en-IR" sz="1200" spc="150" dirty="0">
              <a:solidFill>
                <a:schemeClr val="bg1">
                  <a:lumMod val="75000"/>
                </a:schemeClr>
              </a:solidFill>
              <a:latin typeface="SG Kara FaNum Light" pitchFamily="2" charset="-78"/>
              <a:ea typeface="SG Kara FaNum Light" pitchFamily="2" charset="-78"/>
              <a:cs typeface="SG Kara FaNum Light" pitchFamily="2" charset="-78"/>
            </a:endParaRPr>
          </a:p>
        </p:txBody>
      </p:sp>
      <p:sp>
        <p:nvSpPr>
          <p:cNvPr id="31" name="TextBox 12">
            <a:extLst>
              <a:ext uri="{FF2B5EF4-FFF2-40B4-BE49-F238E27FC236}">
                <a16:creationId xmlns:a16="http://schemas.microsoft.com/office/drawing/2014/main" id="{27299BEF-A950-6EE5-8327-53CB4B96A125}"/>
              </a:ext>
            </a:extLst>
          </p:cNvPr>
          <p:cNvSpPr txBox="1"/>
          <p:nvPr/>
        </p:nvSpPr>
        <p:spPr>
          <a:xfrm>
            <a:off x="7712342" y="894248"/>
            <a:ext cx="3781001" cy="2866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 rtl="1">
              <a:lnSpc>
                <a:spcPts val="2520"/>
              </a:lnSpc>
            </a:pPr>
            <a:r>
              <a:rPr lang="fa-IR" sz="1200" dirty="0">
                <a:solidFill>
                  <a:srgbClr val="FFFFFF"/>
                </a:solidFill>
                <a:latin typeface="SG Kara" panose="00000500000000000000" pitchFamily="2" charset="-78"/>
                <a:ea typeface="SG Kara" panose="00000500000000000000" pitchFamily="2" charset="-78"/>
                <a:cs typeface="SG Kara" panose="00000500000000000000" pitchFamily="2" charset="-78"/>
                <a:sym typeface="Poppins Light"/>
              </a:rPr>
              <a:t>چه تعداد چوب کبریت مشاهده میکنید ؟</a:t>
            </a:r>
            <a:endParaRPr lang="en-US" sz="1200" dirty="0">
              <a:solidFill>
                <a:srgbClr val="FFFFFF"/>
              </a:solidFill>
              <a:latin typeface="SG Kara" panose="00000500000000000000" pitchFamily="2" charset="-78"/>
              <a:ea typeface="SG Kara" panose="00000500000000000000" pitchFamily="2" charset="-78"/>
              <a:cs typeface="SG Kara" panose="00000500000000000000" pitchFamily="2" charset="-78"/>
              <a:sym typeface="Poppins Light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A4245856-9CE6-CF06-AE05-B2DAAF41D8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7795" y="1936377"/>
            <a:ext cx="3599183" cy="3530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921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D6560C2-32BF-AE6C-1425-B039104731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235" y="381551"/>
            <a:ext cx="606266" cy="60626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C4E0931-CF0A-969A-1AF2-3DA0215E0D7F}"/>
              </a:ext>
            </a:extLst>
          </p:cNvPr>
          <p:cNvSpPr txBox="1"/>
          <p:nvPr/>
        </p:nvSpPr>
        <p:spPr>
          <a:xfrm>
            <a:off x="1440987" y="453851"/>
            <a:ext cx="1014480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2700" b="1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مسئله از کجا آغاز شد ؟</a:t>
            </a:r>
            <a:endParaRPr lang="en-US" sz="2700" b="1" dirty="0">
              <a:solidFill>
                <a:schemeClr val="bg1"/>
              </a:solidFill>
              <a:latin typeface="SG Kara FaNum" pitchFamily="2" charset="-78"/>
              <a:ea typeface="SG Kara FaNum" pitchFamily="2" charset="-78"/>
              <a:cs typeface="SG Kara FaNum" pitchFamily="2" charset="-78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E92F8C3-5D4B-4E98-B30C-DF21DF18DF9D}"/>
              </a:ext>
            </a:extLst>
          </p:cNvPr>
          <p:cNvSpPr txBox="1"/>
          <p:nvPr/>
        </p:nvSpPr>
        <p:spPr>
          <a:xfrm>
            <a:off x="605235" y="6237288"/>
            <a:ext cx="25635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 dirty="0" err="1">
                <a:solidFill>
                  <a:schemeClr val="bg1">
                    <a:lumMod val="75000"/>
                  </a:schemeClr>
                </a:solidFill>
                <a:latin typeface="SG Kara FaNum Light" pitchFamily="2" charset="-78"/>
                <a:ea typeface="SG Kara FaNum Light" pitchFamily="2" charset="-78"/>
                <a:cs typeface="SG Kara FaNum Light" pitchFamily="2" charset="-78"/>
              </a:rPr>
              <a:t>education.systemgroup.net</a:t>
            </a:r>
            <a:endParaRPr lang="en-IR" sz="1200" spc="150" dirty="0">
              <a:solidFill>
                <a:schemeClr val="bg1">
                  <a:lumMod val="75000"/>
                </a:schemeClr>
              </a:solidFill>
              <a:latin typeface="SG Kara FaNum Light" pitchFamily="2" charset="-78"/>
              <a:ea typeface="SG Kara FaNum Light" pitchFamily="2" charset="-78"/>
              <a:cs typeface="SG Kara FaNum Light" pitchFamily="2" charset="-78"/>
            </a:endParaRPr>
          </a:p>
        </p:txBody>
      </p:sp>
      <p:sp>
        <p:nvSpPr>
          <p:cNvPr id="31" name="TextBox 12">
            <a:extLst>
              <a:ext uri="{FF2B5EF4-FFF2-40B4-BE49-F238E27FC236}">
                <a16:creationId xmlns:a16="http://schemas.microsoft.com/office/drawing/2014/main" id="{27299BEF-A950-6EE5-8327-53CB4B96A125}"/>
              </a:ext>
            </a:extLst>
          </p:cNvPr>
          <p:cNvSpPr txBox="1"/>
          <p:nvPr/>
        </p:nvSpPr>
        <p:spPr>
          <a:xfrm>
            <a:off x="7712342" y="894248"/>
            <a:ext cx="3781001" cy="2866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 rtl="1">
              <a:lnSpc>
                <a:spcPts val="2520"/>
              </a:lnSpc>
            </a:pPr>
            <a:r>
              <a:rPr lang="fa-IR" sz="1200" dirty="0">
                <a:solidFill>
                  <a:srgbClr val="FFFFFF"/>
                </a:solidFill>
                <a:latin typeface="SG Kara" panose="00000500000000000000" pitchFamily="2" charset="-78"/>
                <a:ea typeface="SG Kara" panose="00000500000000000000" pitchFamily="2" charset="-78"/>
                <a:cs typeface="SG Kara" panose="00000500000000000000" pitchFamily="2" charset="-78"/>
                <a:sym typeface="Poppins Light"/>
              </a:rPr>
              <a:t>چه تعداد چوب کبریت مشاهده میکنید ؟</a:t>
            </a:r>
            <a:endParaRPr lang="en-US" sz="1200" dirty="0">
              <a:solidFill>
                <a:srgbClr val="FFFFFF"/>
              </a:solidFill>
              <a:latin typeface="SG Kara" panose="00000500000000000000" pitchFamily="2" charset="-78"/>
              <a:ea typeface="SG Kara" panose="00000500000000000000" pitchFamily="2" charset="-78"/>
              <a:cs typeface="SG Kara" panose="00000500000000000000" pitchFamily="2" charset="-78"/>
              <a:sym typeface="Poppins Light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2F10BE1-B6E9-6EC3-DDBF-0F58F322D9C6}"/>
              </a:ext>
            </a:extLst>
          </p:cNvPr>
          <p:cNvGrpSpPr/>
          <p:nvPr/>
        </p:nvGrpSpPr>
        <p:grpSpPr>
          <a:xfrm>
            <a:off x="2340426" y="1909186"/>
            <a:ext cx="1331404" cy="3210448"/>
            <a:chOff x="1457010" y="1155560"/>
            <a:chExt cx="1331404" cy="3210448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505F1423-8B4A-F7EF-0173-E1E20FA5AF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447" r="39934"/>
            <a:stretch/>
          </p:blipFill>
          <p:spPr>
            <a:xfrm>
              <a:off x="1457010" y="1155560"/>
              <a:ext cx="472273" cy="3210448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4C96C048-92A8-7E9F-4E98-D624371BE3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447" r="39934"/>
            <a:stretch/>
          </p:blipFill>
          <p:spPr>
            <a:xfrm>
              <a:off x="1743387" y="1155560"/>
              <a:ext cx="472273" cy="3210448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38E7BA9-D7F8-CC8D-DD88-89A919C1E3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447" r="39934"/>
            <a:stretch/>
          </p:blipFill>
          <p:spPr>
            <a:xfrm>
              <a:off x="2029764" y="1155560"/>
              <a:ext cx="472273" cy="3210448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5A77B111-DE21-043E-8ACA-FA5D7F6732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447" r="39934"/>
            <a:stretch/>
          </p:blipFill>
          <p:spPr>
            <a:xfrm>
              <a:off x="2316141" y="1155560"/>
              <a:ext cx="472273" cy="3210448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FD111F8-86B9-C7D2-255B-9E5166462FE3}"/>
              </a:ext>
            </a:extLst>
          </p:cNvPr>
          <p:cNvGrpSpPr/>
          <p:nvPr/>
        </p:nvGrpSpPr>
        <p:grpSpPr>
          <a:xfrm>
            <a:off x="4141595" y="1909186"/>
            <a:ext cx="1331404" cy="3210448"/>
            <a:chOff x="1457010" y="1155560"/>
            <a:chExt cx="1331404" cy="3210448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E38C2351-C46C-3206-8F69-55D53A0CCE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447" r="39934"/>
            <a:stretch/>
          </p:blipFill>
          <p:spPr>
            <a:xfrm>
              <a:off x="1457010" y="1155560"/>
              <a:ext cx="472273" cy="3210448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367D024C-7334-8E4F-E652-84285528DD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447" r="39934"/>
            <a:stretch/>
          </p:blipFill>
          <p:spPr>
            <a:xfrm>
              <a:off x="1743387" y="1155560"/>
              <a:ext cx="472273" cy="3210448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A2994395-4256-C5D7-0B99-DF25B7D556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447" r="39934"/>
            <a:stretch/>
          </p:blipFill>
          <p:spPr>
            <a:xfrm>
              <a:off x="2029764" y="1155560"/>
              <a:ext cx="472273" cy="3210448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7DE3F48F-78AC-5D6D-3B79-332040F939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447" r="39934"/>
            <a:stretch/>
          </p:blipFill>
          <p:spPr>
            <a:xfrm>
              <a:off x="2316141" y="1155560"/>
              <a:ext cx="472273" cy="3210448"/>
            </a:xfrm>
            <a:prstGeom prst="rect">
              <a:avLst/>
            </a:prstGeom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115CA1B-2F7F-02D1-EA8E-CF437D4716D2}"/>
              </a:ext>
            </a:extLst>
          </p:cNvPr>
          <p:cNvGrpSpPr/>
          <p:nvPr/>
        </p:nvGrpSpPr>
        <p:grpSpPr>
          <a:xfrm>
            <a:off x="5942764" y="1909186"/>
            <a:ext cx="1331404" cy="3210448"/>
            <a:chOff x="1457010" y="1155560"/>
            <a:chExt cx="1331404" cy="3210448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10FE9DC8-1836-8B1F-A4F7-80ED51AA254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447" r="39934"/>
            <a:stretch/>
          </p:blipFill>
          <p:spPr>
            <a:xfrm>
              <a:off x="1457010" y="1155560"/>
              <a:ext cx="472273" cy="3210448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95787C65-F3A5-CDAB-A47A-44C30559A3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447" r="39934"/>
            <a:stretch/>
          </p:blipFill>
          <p:spPr>
            <a:xfrm>
              <a:off x="1743387" y="1155560"/>
              <a:ext cx="472273" cy="3210448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20132796-0F30-1B5D-6ED8-B4D76741970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447" r="39934"/>
            <a:stretch/>
          </p:blipFill>
          <p:spPr>
            <a:xfrm>
              <a:off x="2029764" y="1155560"/>
              <a:ext cx="472273" cy="3210448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D587BEB5-4652-6E64-1789-40FB53F254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447" r="39934"/>
            <a:stretch/>
          </p:blipFill>
          <p:spPr>
            <a:xfrm>
              <a:off x="2316141" y="1155560"/>
              <a:ext cx="472273" cy="3210448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31F4DA0-5455-67CC-2EFF-C552BC19DED0}"/>
              </a:ext>
            </a:extLst>
          </p:cNvPr>
          <p:cNvGrpSpPr/>
          <p:nvPr/>
        </p:nvGrpSpPr>
        <p:grpSpPr>
          <a:xfrm>
            <a:off x="7738904" y="1909186"/>
            <a:ext cx="1331404" cy="3210448"/>
            <a:chOff x="1457010" y="1155560"/>
            <a:chExt cx="1331404" cy="3210448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AB19F53B-0927-26F0-D490-D33FCF2707A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447" r="39934"/>
            <a:stretch/>
          </p:blipFill>
          <p:spPr>
            <a:xfrm>
              <a:off x="1457010" y="1155560"/>
              <a:ext cx="472273" cy="3210448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4AE11ABF-ACF4-94BF-25FF-EC0FB4E93DB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447" r="39934"/>
            <a:stretch/>
          </p:blipFill>
          <p:spPr>
            <a:xfrm>
              <a:off x="1743387" y="1155560"/>
              <a:ext cx="472273" cy="3210448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17AE52C6-7D20-A676-2462-AC9D93CFFA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447" r="39934"/>
            <a:stretch/>
          </p:blipFill>
          <p:spPr>
            <a:xfrm>
              <a:off x="2029764" y="1155560"/>
              <a:ext cx="472273" cy="3210448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97C133C2-DDAF-2A5B-A94D-36D6132526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447" r="39934"/>
            <a:stretch/>
          </p:blipFill>
          <p:spPr>
            <a:xfrm>
              <a:off x="2316141" y="1155560"/>
              <a:ext cx="472273" cy="32104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40734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D6560C2-32BF-AE6C-1425-B039104731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235" y="381551"/>
            <a:ext cx="606266" cy="60626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C4E0931-CF0A-969A-1AF2-3DA0215E0D7F}"/>
              </a:ext>
            </a:extLst>
          </p:cNvPr>
          <p:cNvSpPr txBox="1"/>
          <p:nvPr/>
        </p:nvSpPr>
        <p:spPr>
          <a:xfrm>
            <a:off x="1440987" y="453851"/>
            <a:ext cx="1014480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2700" b="1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مسئله از کجا آغاز شد ؟</a:t>
            </a:r>
            <a:endParaRPr lang="en-US" sz="2700" b="1" dirty="0">
              <a:solidFill>
                <a:schemeClr val="bg1"/>
              </a:solidFill>
              <a:latin typeface="SG Kara FaNum" pitchFamily="2" charset="-78"/>
              <a:ea typeface="SG Kara FaNum" pitchFamily="2" charset="-78"/>
              <a:cs typeface="SG Kara FaNum" pitchFamily="2" charset="-78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E92F8C3-5D4B-4E98-B30C-DF21DF18DF9D}"/>
              </a:ext>
            </a:extLst>
          </p:cNvPr>
          <p:cNvSpPr txBox="1"/>
          <p:nvPr/>
        </p:nvSpPr>
        <p:spPr>
          <a:xfrm>
            <a:off x="605235" y="6237288"/>
            <a:ext cx="25635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 dirty="0" err="1">
                <a:solidFill>
                  <a:schemeClr val="bg1">
                    <a:lumMod val="75000"/>
                  </a:schemeClr>
                </a:solidFill>
                <a:latin typeface="SG Kara FaNum Light" pitchFamily="2" charset="-78"/>
                <a:ea typeface="SG Kara FaNum Light" pitchFamily="2" charset="-78"/>
                <a:cs typeface="SG Kara FaNum Light" pitchFamily="2" charset="-78"/>
              </a:rPr>
              <a:t>education.systemgroup.net</a:t>
            </a:r>
            <a:endParaRPr lang="en-IR" sz="1200" spc="150" dirty="0">
              <a:solidFill>
                <a:schemeClr val="bg1">
                  <a:lumMod val="75000"/>
                </a:schemeClr>
              </a:solidFill>
              <a:latin typeface="SG Kara FaNum Light" pitchFamily="2" charset="-78"/>
              <a:ea typeface="SG Kara FaNum Light" pitchFamily="2" charset="-78"/>
              <a:cs typeface="SG Kara FaNum Light" pitchFamily="2" charset="-78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7ABC9D5-AD3F-E104-1D3D-6A60369BC70C}"/>
              </a:ext>
            </a:extLst>
          </p:cNvPr>
          <p:cNvGrpSpPr/>
          <p:nvPr/>
        </p:nvGrpSpPr>
        <p:grpSpPr>
          <a:xfrm>
            <a:off x="1366510" y="504824"/>
            <a:ext cx="3126689" cy="4498352"/>
            <a:chOff x="1366510" y="685799"/>
            <a:chExt cx="3126689" cy="4498352"/>
          </a:xfrm>
        </p:grpSpPr>
        <p:grpSp>
          <p:nvGrpSpPr>
            <p:cNvPr id="7" name="Group 2">
              <a:extLst>
                <a:ext uri="{FF2B5EF4-FFF2-40B4-BE49-F238E27FC236}">
                  <a16:creationId xmlns:a16="http://schemas.microsoft.com/office/drawing/2014/main" id="{16680408-78D4-ED7C-A737-0A2BBCD9B36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366510" y="685799"/>
              <a:ext cx="3126689" cy="4498352"/>
              <a:chOff x="0" y="0"/>
              <a:chExt cx="1374964" cy="1978154"/>
            </a:xfrm>
          </p:grpSpPr>
          <p:sp>
            <p:nvSpPr>
              <p:cNvPr id="8" name="Freeform 3">
                <a:extLst>
                  <a:ext uri="{FF2B5EF4-FFF2-40B4-BE49-F238E27FC236}">
                    <a16:creationId xmlns:a16="http://schemas.microsoft.com/office/drawing/2014/main" id="{B3A856A2-D64D-2B0F-6CE8-DCCC973E6AD3}"/>
                  </a:ext>
                </a:extLst>
              </p:cNvPr>
              <p:cNvSpPr/>
              <p:nvPr/>
            </p:nvSpPr>
            <p:spPr>
              <a:xfrm>
                <a:off x="0" y="0"/>
                <a:ext cx="1374964" cy="1978154"/>
              </a:xfrm>
              <a:custGeom>
                <a:avLst/>
                <a:gdLst/>
                <a:ahLst/>
                <a:cxnLst/>
                <a:rect l="l" t="t" r="r" b="b"/>
                <a:pathLst>
                  <a:path w="1374964" h="1978154">
                    <a:moveTo>
                      <a:pt x="82082" y="0"/>
                    </a:moveTo>
                    <a:lnTo>
                      <a:pt x="1292883" y="0"/>
                    </a:lnTo>
                    <a:cubicBezTo>
                      <a:pt x="1314652" y="0"/>
                      <a:pt x="1335530" y="8648"/>
                      <a:pt x="1350923" y="24041"/>
                    </a:cubicBezTo>
                    <a:cubicBezTo>
                      <a:pt x="1366317" y="39435"/>
                      <a:pt x="1374964" y="60312"/>
                      <a:pt x="1374964" y="82082"/>
                    </a:cubicBezTo>
                    <a:lnTo>
                      <a:pt x="1374964" y="1896072"/>
                    </a:lnTo>
                    <a:cubicBezTo>
                      <a:pt x="1374964" y="1917842"/>
                      <a:pt x="1366317" y="1938719"/>
                      <a:pt x="1350923" y="1954113"/>
                    </a:cubicBezTo>
                    <a:cubicBezTo>
                      <a:pt x="1335530" y="1969506"/>
                      <a:pt x="1314652" y="1978154"/>
                      <a:pt x="1292883" y="1978154"/>
                    </a:cubicBezTo>
                    <a:lnTo>
                      <a:pt x="82082" y="1978154"/>
                    </a:lnTo>
                    <a:cubicBezTo>
                      <a:pt x="60312" y="1978154"/>
                      <a:pt x="39435" y="1969506"/>
                      <a:pt x="24041" y="1954113"/>
                    </a:cubicBezTo>
                    <a:cubicBezTo>
                      <a:pt x="8648" y="1938719"/>
                      <a:pt x="0" y="1917842"/>
                      <a:pt x="0" y="1896072"/>
                    </a:cubicBezTo>
                    <a:lnTo>
                      <a:pt x="0" y="82082"/>
                    </a:lnTo>
                    <a:cubicBezTo>
                      <a:pt x="0" y="60312"/>
                      <a:pt x="8648" y="39435"/>
                      <a:pt x="24041" y="24041"/>
                    </a:cubicBezTo>
                    <a:cubicBezTo>
                      <a:pt x="39435" y="8648"/>
                      <a:pt x="60312" y="0"/>
                      <a:pt x="82082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9" name="TextBox 4">
                <a:extLst>
                  <a:ext uri="{FF2B5EF4-FFF2-40B4-BE49-F238E27FC236}">
                    <a16:creationId xmlns:a16="http://schemas.microsoft.com/office/drawing/2014/main" id="{BCF0E824-F995-BC70-6E7C-33421079DA04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374964" cy="202577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 sz="1200" dirty="0"/>
              </a:p>
            </p:txBody>
          </p:sp>
        </p:grpSp>
        <p:sp>
          <p:nvSpPr>
            <p:cNvPr id="14" name="AutoShape 9">
              <a:extLst>
                <a:ext uri="{FF2B5EF4-FFF2-40B4-BE49-F238E27FC236}">
                  <a16:creationId xmlns:a16="http://schemas.microsoft.com/office/drawing/2014/main" id="{27E9A5BA-176D-CF59-2977-E9637056600C}"/>
                </a:ext>
              </a:extLst>
            </p:cNvPr>
            <p:cNvSpPr/>
            <p:nvPr/>
          </p:nvSpPr>
          <p:spPr>
            <a:xfrm>
              <a:off x="1804865" y="3031645"/>
              <a:ext cx="2257181" cy="0"/>
            </a:xfrm>
            <a:prstGeom prst="line">
              <a:avLst/>
            </a:prstGeom>
            <a:ln w="19050" cap="rnd">
              <a:solidFill>
                <a:srgbClr val="10B5B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6" name="TextBox 13">
              <a:extLst>
                <a:ext uri="{FF2B5EF4-FFF2-40B4-BE49-F238E27FC236}">
                  <a16:creationId xmlns:a16="http://schemas.microsoft.com/office/drawing/2014/main" id="{38C110CB-4A98-0F49-E27E-AF51B8BA661A}"/>
                </a:ext>
              </a:extLst>
            </p:cNvPr>
            <p:cNvSpPr txBox="1"/>
            <p:nvPr/>
          </p:nvSpPr>
          <p:spPr>
            <a:xfrm>
              <a:off x="1576396" y="1081779"/>
              <a:ext cx="2706916" cy="37792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232"/>
                </a:lnSpc>
              </a:pPr>
              <a:r>
                <a:rPr lang="en-US" sz="2000" b="1" dirty="0">
                  <a:solidFill>
                    <a:srgbClr val="10B5BF"/>
                  </a:solidFill>
                  <a:latin typeface="Poppins Medium Bold"/>
                  <a:ea typeface="Poppins Medium Bold"/>
                  <a:cs typeface="Poppins Medium Bold"/>
                  <a:sym typeface="Poppins Medium Bold"/>
                </a:rPr>
                <a:t>Data Integration</a:t>
              </a:r>
              <a:endParaRPr lang="en-US" sz="2000" b="1" dirty="0">
                <a:solidFill>
                  <a:srgbClr val="10B5BF"/>
                </a:solidFill>
                <a:latin typeface="Poppins Medium Bold"/>
                <a:ea typeface="SG Kara" panose="00000500000000000000" pitchFamily="2" charset="-78"/>
                <a:cs typeface="Poppins Medium Bold"/>
                <a:sym typeface="Poppins Medium Bold"/>
              </a:endParaRPr>
            </a:p>
          </p:txBody>
        </p:sp>
        <p:sp>
          <p:nvSpPr>
            <p:cNvPr id="17" name="TextBox 14">
              <a:extLst>
                <a:ext uri="{FF2B5EF4-FFF2-40B4-BE49-F238E27FC236}">
                  <a16:creationId xmlns:a16="http://schemas.microsoft.com/office/drawing/2014/main" id="{530AFCDB-D73C-892F-321D-6388ED23CFFB}"/>
                </a:ext>
              </a:extLst>
            </p:cNvPr>
            <p:cNvSpPr txBox="1"/>
            <p:nvPr/>
          </p:nvSpPr>
          <p:spPr>
            <a:xfrm>
              <a:off x="1457325" y="1593738"/>
              <a:ext cx="2962276" cy="61491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r" rtl="1">
                <a:lnSpc>
                  <a:spcPts val="2520"/>
                </a:lnSpc>
                <a:spcBef>
                  <a:spcPct val="0"/>
                </a:spcBef>
              </a:pPr>
              <a:r>
                <a:rPr lang="fa-IR" sz="1200" u="none" strike="noStrike" dirty="0">
                  <a:solidFill>
                    <a:srgbClr val="10B5BF"/>
                  </a:solidFill>
                  <a:latin typeface="SG Kara" panose="00000500000000000000" pitchFamily="2" charset="-78"/>
                  <a:ea typeface="SG Kara" panose="00000500000000000000" pitchFamily="2" charset="-78"/>
                  <a:cs typeface="SG Kara" panose="00000500000000000000" pitchFamily="2" charset="-78"/>
                  <a:sym typeface="Poppins Light"/>
                </a:rPr>
                <a:t>داده ها از منابع مختلف و به فرم های متنوع جمع آوری میشوند و نیاز به یکپارچه سازی دارند.</a:t>
              </a:r>
              <a:endParaRPr lang="en-US" sz="1200" u="none" strike="noStrike" dirty="0">
                <a:solidFill>
                  <a:srgbClr val="10B5BF"/>
                </a:solidFill>
                <a:latin typeface="SG Kara" panose="00000500000000000000" pitchFamily="2" charset="-78"/>
                <a:ea typeface="SG Kara" panose="00000500000000000000" pitchFamily="2" charset="-78"/>
                <a:cs typeface="SG Kara" panose="00000500000000000000" pitchFamily="2" charset="-78"/>
                <a:sym typeface="Poppins Light"/>
              </a:endParaRPr>
            </a:p>
          </p:txBody>
        </p:sp>
        <p:sp>
          <p:nvSpPr>
            <p:cNvPr id="18" name="TextBox 15">
              <a:extLst>
                <a:ext uri="{FF2B5EF4-FFF2-40B4-BE49-F238E27FC236}">
                  <a16:creationId xmlns:a16="http://schemas.microsoft.com/office/drawing/2014/main" id="{34446956-EDA0-D8D8-1205-A41EEC08F742}"/>
                </a:ext>
              </a:extLst>
            </p:cNvPr>
            <p:cNvSpPr txBox="1"/>
            <p:nvPr/>
          </p:nvSpPr>
          <p:spPr>
            <a:xfrm>
              <a:off x="1576396" y="3155026"/>
              <a:ext cx="2706916" cy="37792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232"/>
                </a:lnSpc>
              </a:pPr>
              <a:r>
                <a:rPr lang="en-US" sz="2000" b="1" dirty="0">
                  <a:solidFill>
                    <a:srgbClr val="10B5BF"/>
                  </a:solidFill>
                  <a:latin typeface="Poppins Medium Bold"/>
                  <a:ea typeface="Poppins Medium Bold"/>
                  <a:cs typeface="Poppins Medium Bold"/>
                  <a:sym typeface="Poppins Medium Bold"/>
                </a:rPr>
                <a:t>Data Storage</a:t>
              </a:r>
            </a:p>
          </p:txBody>
        </p:sp>
        <p:sp>
          <p:nvSpPr>
            <p:cNvPr id="19" name="TextBox 16">
              <a:extLst>
                <a:ext uri="{FF2B5EF4-FFF2-40B4-BE49-F238E27FC236}">
                  <a16:creationId xmlns:a16="http://schemas.microsoft.com/office/drawing/2014/main" id="{5F245FE9-E285-90CD-6830-B9C66578CFF3}"/>
                </a:ext>
              </a:extLst>
            </p:cNvPr>
            <p:cNvSpPr txBox="1"/>
            <p:nvPr/>
          </p:nvSpPr>
          <p:spPr>
            <a:xfrm>
              <a:off x="1457325" y="3625922"/>
              <a:ext cx="2962276" cy="94320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r" rtl="1">
                <a:lnSpc>
                  <a:spcPts val="2520"/>
                </a:lnSpc>
                <a:spcBef>
                  <a:spcPct val="0"/>
                </a:spcBef>
              </a:pPr>
              <a:r>
                <a:rPr lang="fa-IR" sz="1200" u="none" strike="noStrike" dirty="0">
                  <a:solidFill>
                    <a:srgbClr val="10B5BF"/>
                  </a:solidFill>
                  <a:latin typeface="SG Kara" panose="00000500000000000000" pitchFamily="2" charset="-78"/>
                  <a:ea typeface="SG Kara" panose="00000500000000000000" pitchFamily="2" charset="-78"/>
                  <a:cs typeface="SG Kara" panose="00000500000000000000" pitchFamily="2" charset="-78"/>
                  <a:sym typeface="Poppins Light"/>
                </a:rPr>
                <a:t>نیاز به ذخیره سازی مطمئن و مقیاس پذیر داده های ساختیار یافته و غیر ساختار یافته برای تحلیل های بلند مدت وجود دارد.</a:t>
              </a:r>
              <a:endParaRPr lang="en-US" sz="1200" u="none" strike="noStrike" dirty="0">
                <a:solidFill>
                  <a:srgbClr val="10B5BF"/>
                </a:solidFill>
                <a:latin typeface="SG Kara" panose="00000500000000000000" pitchFamily="2" charset="-78"/>
                <a:ea typeface="SG Kara" panose="00000500000000000000" pitchFamily="2" charset="-78"/>
                <a:cs typeface="SG Kara" panose="00000500000000000000" pitchFamily="2" charset="-78"/>
                <a:sym typeface="Poppins Light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97C3BACB-BC26-2FAB-8879-214F9E2C3932}"/>
              </a:ext>
            </a:extLst>
          </p:cNvPr>
          <p:cNvGrpSpPr/>
          <p:nvPr/>
        </p:nvGrpSpPr>
        <p:grpSpPr>
          <a:xfrm>
            <a:off x="4585652" y="504825"/>
            <a:ext cx="3126690" cy="4498352"/>
            <a:chOff x="4585652" y="685800"/>
            <a:chExt cx="3126690" cy="4498352"/>
          </a:xfrm>
        </p:grpSpPr>
        <p:grpSp>
          <p:nvGrpSpPr>
            <p:cNvPr id="11" name="Group 6">
              <a:extLst>
                <a:ext uri="{FF2B5EF4-FFF2-40B4-BE49-F238E27FC236}">
                  <a16:creationId xmlns:a16="http://schemas.microsoft.com/office/drawing/2014/main" id="{F6E695D2-CE07-F1A5-BBE5-1C89D2409C1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585652" y="685800"/>
              <a:ext cx="3126690" cy="4498352"/>
              <a:chOff x="0" y="0"/>
              <a:chExt cx="1374964" cy="1978154"/>
            </a:xfrm>
          </p:grpSpPr>
          <p:sp>
            <p:nvSpPr>
              <p:cNvPr id="12" name="Freeform 7">
                <a:extLst>
                  <a:ext uri="{FF2B5EF4-FFF2-40B4-BE49-F238E27FC236}">
                    <a16:creationId xmlns:a16="http://schemas.microsoft.com/office/drawing/2014/main" id="{AF5B2D58-6FC8-81B4-751E-2A0AAADD88B4}"/>
                  </a:ext>
                </a:extLst>
              </p:cNvPr>
              <p:cNvSpPr/>
              <p:nvPr/>
            </p:nvSpPr>
            <p:spPr>
              <a:xfrm>
                <a:off x="0" y="0"/>
                <a:ext cx="1374964" cy="1978154"/>
              </a:xfrm>
              <a:custGeom>
                <a:avLst/>
                <a:gdLst/>
                <a:ahLst/>
                <a:cxnLst/>
                <a:rect l="l" t="t" r="r" b="b"/>
                <a:pathLst>
                  <a:path w="1374964" h="1978154">
                    <a:moveTo>
                      <a:pt x="82082" y="0"/>
                    </a:moveTo>
                    <a:lnTo>
                      <a:pt x="1292883" y="0"/>
                    </a:lnTo>
                    <a:cubicBezTo>
                      <a:pt x="1314652" y="0"/>
                      <a:pt x="1335530" y="8648"/>
                      <a:pt x="1350923" y="24041"/>
                    </a:cubicBezTo>
                    <a:cubicBezTo>
                      <a:pt x="1366317" y="39435"/>
                      <a:pt x="1374964" y="60312"/>
                      <a:pt x="1374964" y="82082"/>
                    </a:cubicBezTo>
                    <a:lnTo>
                      <a:pt x="1374964" y="1896072"/>
                    </a:lnTo>
                    <a:cubicBezTo>
                      <a:pt x="1374964" y="1917842"/>
                      <a:pt x="1366317" y="1938719"/>
                      <a:pt x="1350923" y="1954113"/>
                    </a:cubicBezTo>
                    <a:cubicBezTo>
                      <a:pt x="1335530" y="1969506"/>
                      <a:pt x="1314652" y="1978154"/>
                      <a:pt x="1292883" y="1978154"/>
                    </a:cubicBezTo>
                    <a:lnTo>
                      <a:pt x="82082" y="1978154"/>
                    </a:lnTo>
                    <a:cubicBezTo>
                      <a:pt x="60312" y="1978154"/>
                      <a:pt x="39435" y="1969506"/>
                      <a:pt x="24041" y="1954113"/>
                    </a:cubicBezTo>
                    <a:cubicBezTo>
                      <a:pt x="8648" y="1938719"/>
                      <a:pt x="0" y="1917842"/>
                      <a:pt x="0" y="1896072"/>
                    </a:cubicBezTo>
                    <a:lnTo>
                      <a:pt x="0" y="82082"/>
                    </a:lnTo>
                    <a:cubicBezTo>
                      <a:pt x="0" y="60312"/>
                      <a:pt x="8648" y="39435"/>
                      <a:pt x="24041" y="24041"/>
                    </a:cubicBezTo>
                    <a:cubicBezTo>
                      <a:pt x="39435" y="8648"/>
                      <a:pt x="60312" y="0"/>
                      <a:pt x="82082" y="0"/>
                    </a:cubicBezTo>
                    <a:close/>
                  </a:path>
                </a:pathLst>
              </a:custGeom>
              <a:solidFill>
                <a:srgbClr val="10B5BF"/>
              </a:solidFill>
            </p:spPr>
          </p:sp>
          <p:sp>
            <p:nvSpPr>
              <p:cNvPr id="13" name="TextBox 8">
                <a:extLst>
                  <a:ext uri="{FF2B5EF4-FFF2-40B4-BE49-F238E27FC236}">
                    <a16:creationId xmlns:a16="http://schemas.microsoft.com/office/drawing/2014/main" id="{DA5345DD-1650-C601-8CFB-C0D6DDEEFC7B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374964" cy="202577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 sz="1200" dirty="0"/>
              </a:p>
            </p:txBody>
          </p:sp>
        </p:grpSp>
        <p:sp>
          <p:nvSpPr>
            <p:cNvPr id="15" name="AutoShape 10">
              <a:extLst>
                <a:ext uri="{FF2B5EF4-FFF2-40B4-BE49-F238E27FC236}">
                  <a16:creationId xmlns:a16="http://schemas.microsoft.com/office/drawing/2014/main" id="{9EE9D990-CF73-7B95-1D7F-89E155B3EA36}"/>
                </a:ext>
              </a:extLst>
            </p:cNvPr>
            <p:cNvSpPr/>
            <p:nvPr/>
          </p:nvSpPr>
          <p:spPr>
            <a:xfrm>
              <a:off x="4962589" y="3013730"/>
              <a:ext cx="2257181" cy="0"/>
            </a:xfrm>
            <a:prstGeom prst="line">
              <a:avLst/>
            </a:prstGeom>
            <a:ln w="19050" cap="rnd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1" name="TextBox 17">
              <a:extLst>
                <a:ext uri="{FF2B5EF4-FFF2-40B4-BE49-F238E27FC236}">
                  <a16:creationId xmlns:a16="http://schemas.microsoft.com/office/drawing/2014/main" id="{437899B7-DFFB-AECA-D51F-B7D432A96C32}"/>
                </a:ext>
              </a:extLst>
            </p:cNvPr>
            <p:cNvSpPr txBox="1"/>
            <p:nvPr/>
          </p:nvSpPr>
          <p:spPr>
            <a:xfrm>
              <a:off x="4785347" y="1081779"/>
              <a:ext cx="2706916" cy="37792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232"/>
                </a:lnSpc>
              </a:pPr>
              <a:r>
                <a:rPr lang="en-US" sz="2000" b="1" dirty="0">
                  <a:solidFill>
                    <a:srgbClr val="000000"/>
                  </a:solidFill>
                  <a:latin typeface="Poppins Medium Bold"/>
                  <a:ea typeface="Poppins Medium Bold"/>
                  <a:cs typeface="Poppins Medium Bold"/>
                  <a:sym typeface="Poppins Medium Bold"/>
                </a:rPr>
                <a:t>Data Processing</a:t>
              </a:r>
            </a:p>
          </p:txBody>
        </p:sp>
        <p:sp>
          <p:nvSpPr>
            <p:cNvPr id="22" name="TextBox 18">
              <a:extLst>
                <a:ext uri="{FF2B5EF4-FFF2-40B4-BE49-F238E27FC236}">
                  <a16:creationId xmlns:a16="http://schemas.microsoft.com/office/drawing/2014/main" id="{7F6FF58C-715B-E3C0-76F8-56B44177196E}"/>
                </a:ext>
              </a:extLst>
            </p:cNvPr>
            <p:cNvSpPr txBox="1"/>
            <p:nvPr/>
          </p:nvSpPr>
          <p:spPr>
            <a:xfrm>
              <a:off x="4675355" y="1575822"/>
              <a:ext cx="2954170" cy="61491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r" rtl="1">
                <a:lnSpc>
                  <a:spcPts val="2520"/>
                </a:lnSpc>
                <a:spcBef>
                  <a:spcPct val="0"/>
                </a:spcBef>
              </a:pPr>
              <a:r>
                <a:rPr lang="fa-IR" sz="1200" u="none" strike="noStrike" dirty="0">
                  <a:solidFill>
                    <a:srgbClr val="000000"/>
                  </a:solidFill>
                  <a:latin typeface="SG Kara" panose="00000500000000000000" pitchFamily="2" charset="-78"/>
                  <a:ea typeface="SG Kara" panose="00000500000000000000" pitchFamily="2" charset="-78"/>
                  <a:cs typeface="SG Kara" panose="00000500000000000000" pitchFamily="2" charset="-78"/>
                  <a:sym typeface="Poppins Light"/>
                </a:rPr>
                <a:t>نیاز به پردازش داده ها در مقیاس بزرگ و بصورت بلادرنگ برای تحلیل های پیچیده وجود دارد.</a:t>
              </a:r>
              <a:endParaRPr lang="en-US" sz="1200" u="none" strike="noStrike" dirty="0">
                <a:solidFill>
                  <a:srgbClr val="000000"/>
                </a:solidFill>
                <a:latin typeface="SG Kara" panose="00000500000000000000" pitchFamily="2" charset="-78"/>
                <a:ea typeface="SG Kara" panose="00000500000000000000" pitchFamily="2" charset="-78"/>
                <a:cs typeface="SG Kara" panose="00000500000000000000" pitchFamily="2" charset="-78"/>
                <a:sym typeface="Poppins Light"/>
              </a:endParaRPr>
            </a:p>
          </p:txBody>
        </p:sp>
        <p:sp>
          <p:nvSpPr>
            <p:cNvPr id="23" name="TextBox 19">
              <a:extLst>
                <a:ext uri="{FF2B5EF4-FFF2-40B4-BE49-F238E27FC236}">
                  <a16:creationId xmlns:a16="http://schemas.microsoft.com/office/drawing/2014/main" id="{1C70401D-C9CA-43C4-300A-4E8F30C5FD58}"/>
                </a:ext>
              </a:extLst>
            </p:cNvPr>
            <p:cNvSpPr txBox="1"/>
            <p:nvPr/>
          </p:nvSpPr>
          <p:spPr>
            <a:xfrm>
              <a:off x="4737721" y="3155026"/>
              <a:ext cx="2706916" cy="37792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232"/>
                </a:lnSpc>
              </a:pPr>
              <a:r>
                <a:rPr lang="en-US" sz="2000" b="1" dirty="0">
                  <a:solidFill>
                    <a:srgbClr val="000000"/>
                  </a:solidFill>
                  <a:latin typeface="Poppins Medium Bold"/>
                  <a:ea typeface="Poppins Medium Bold"/>
                  <a:cs typeface="Poppins Medium Bold"/>
                  <a:sym typeface="Poppins Medium Bold"/>
                </a:rPr>
                <a:t>Data Analysis</a:t>
              </a:r>
            </a:p>
          </p:txBody>
        </p:sp>
        <p:sp>
          <p:nvSpPr>
            <p:cNvPr id="24" name="TextBox 20">
              <a:extLst>
                <a:ext uri="{FF2B5EF4-FFF2-40B4-BE49-F238E27FC236}">
                  <a16:creationId xmlns:a16="http://schemas.microsoft.com/office/drawing/2014/main" id="{4E0FACA4-329B-5E92-8998-8D456602D353}"/>
                </a:ext>
              </a:extLst>
            </p:cNvPr>
            <p:cNvSpPr txBox="1"/>
            <p:nvPr/>
          </p:nvSpPr>
          <p:spPr>
            <a:xfrm>
              <a:off x="4675355" y="3608006"/>
              <a:ext cx="2954170" cy="92781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r" rtl="1">
                <a:lnSpc>
                  <a:spcPts val="2520"/>
                </a:lnSpc>
                <a:spcBef>
                  <a:spcPct val="0"/>
                </a:spcBef>
              </a:pPr>
              <a:r>
                <a:rPr lang="fa-IR" sz="1200" u="none" strike="noStrike" dirty="0">
                  <a:solidFill>
                    <a:srgbClr val="000000"/>
                  </a:solidFill>
                  <a:latin typeface="SG Kara" panose="00000500000000000000" pitchFamily="2" charset="-78"/>
                  <a:ea typeface="SG Kara" panose="00000500000000000000" pitchFamily="2" charset="-78"/>
                  <a:cs typeface="SG Kara" panose="00000500000000000000" pitchFamily="2" charset="-78"/>
                  <a:sym typeface="Poppins Light"/>
                </a:rPr>
                <a:t>نیاز به تحلیل داده ها و استخراج بینش های ارزشمند برای تصمیم گیری های کسب و کار وجود دارد.</a:t>
              </a:r>
              <a:endParaRPr lang="en-US" sz="1200" u="none" strike="noStrike" dirty="0">
                <a:solidFill>
                  <a:srgbClr val="000000"/>
                </a:solidFill>
                <a:latin typeface="SG Kara" panose="00000500000000000000" pitchFamily="2" charset="-78"/>
                <a:ea typeface="SG Kara" panose="00000500000000000000" pitchFamily="2" charset="-78"/>
                <a:cs typeface="SG Kara" panose="00000500000000000000" pitchFamily="2" charset="-78"/>
                <a:sym typeface="Poppins Light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CB2F4D9-C42C-FD53-F1D7-08E1DD5587CA}"/>
              </a:ext>
            </a:extLst>
          </p:cNvPr>
          <p:cNvGrpSpPr/>
          <p:nvPr/>
        </p:nvGrpSpPr>
        <p:grpSpPr>
          <a:xfrm>
            <a:off x="1366509" y="5059709"/>
            <a:ext cx="6615710" cy="939117"/>
            <a:chOff x="1366509" y="5240684"/>
            <a:chExt cx="6615710" cy="939117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E10C9A92-2EC9-65D4-E094-CD0A5B1E57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66509" y="5240684"/>
              <a:ext cx="6345833" cy="939117"/>
            </a:xfrm>
            <a:prstGeom prst="round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63000">
                  <a:srgbClr val="10B5BF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25" name="TextBox 5">
              <a:extLst>
                <a:ext uri="{FF2B5EF4-FFF2-40B4-BE49-F238E27FC236}">
                  <a16:creationId xmlns:a16="http://schemas.microsoft.com/office/drawing/2014/main" id="{35AB8EA9-CCF8-C287-9975-361E7562D33A}"/>
                </a:ext>
              </a:extLst>
            </p:cNvPr>
            <p:cNvSpPr txBox="1"/>
            <p:nvPr/>
          </p:nvSpPr>
          <p:spPr>
            <a:xfrm>
              <a:off x="4200139" y="5751824"/>
              <a:ext cx="3782080" cy="29072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2520"/>
                </a:lnSpc>
                <a:spcBef>
                  <a:spcPct val="0"/>
                </a:spcBef>
              </a:pPr>
              <a:r>
                <a:rPr lang="en-US" sz="1200" dirty="0">
                  <a:solidFill>
                    <a:schemeClr val="bg1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(As an IT Architecture Approach)</a:t>
              </a:r>
            </a:p>
          </p:txBody>
        </p:sp>
        <p:sp>
          <p:nvSpPr>
            <p:cNvPr id="26" name="TextBox 17">
              <a:extLst>
                <a:ext uri="{FF2B5EF4-FFF2-40B4-BE49-F238E27FC236}">
                  <a16:creationId xmlns:a16="http://schemas.microsoft.com/office/drawing/2014/main" id="{FE13D5ED-6658-88A1-0A46-534D6E0CE042}"/>
                </a:ext>
              </a:extLst>
            </p:cNvPr>
            <p:cNvSpPr txBox="1"/>
            <p:nvPr/>
          </p:nvSpPr>
          <p:spPr>
            <a:xfrm>
              <a:off x="4737721" y="5341895"/>
              <a:ext cx="2706916" cy="37792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232"/>
                </a:lnSpc>
              </a:pPr>
              <a:r>
                <a:rPr lang="en-US" sz="2000" b="1" dirty="0">
                  <a:solidFill>
                    <a:srgbClr val="000000"/>
                  </a:solidFill>
                  <a:latin typeface="Poppins Medium Bold"/>
                  <a:ea typeface="Poppins Medium Bold"/>
                  <a:cs typeface="Poppins Medium Bold"/>
                  <a:sym typeface="Poppins Medium Bold"/>
                </a:rPr>
                <a:t>Data Architecture</a:t>
              </a:r>
            </a:p>
          </p:txBody>
        </p:sp>
        <p:sp>
          <p:nvSpPr>
            <p:cNvPr id="27" name="TextBox 20">
              <a:extLst>
                <a:ext uri="{FF2B5EF4-FFF2-40B4-BE49-F238E27FC236}">
                  <a16:creationId xmlns:a16="http://schemas.microsoft.com/office/drawing/2014/main" id="{57E5CB40-1157-4FFE-276D-BDC2D7AE9610}"/>
                </a:ext>
              </a:extLst>
            </p:cNvPr>
            <p:cNvSpPr txBox="1"/>
            <p:nvPr/>
          </p:nvSpPr>
          <p:spPr>
            <a:xfrm>
              <a:off x="1457325" y="5434532"/>
              <a:ext cx="2962276" cy="61491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r" rtl="1">
                <a:lnSpc>
                  <a:spcPts val="2520"/>
                </a:lnSpc>
                <a:spcBef>
                  <a:spcPct val="0"/>
                </a:spcBef>
              </a:pPr>
              <a:r>
                <a:rPr lang="fa-IR" sz="1200" u="none" strike="noStrike" dirty="0">
                  <a:solidFill>
                    <a:srgbClr val="000000"/>
                  </a:solidFill>
                  <a:latin typeface="SG Kara" panose="00000500000000000000" pitchFamily="2" charset="-78"/>
                  <a:ea typeface="SG Kara" panose="00000500000000000000" pitchFamily="2" charset="-78"/>
                  <a:cs typeface="SG Kara" panose="00000500000000000000" pitchFamily="2" charset="-78"/>
                  <a:sym typeface="Poppins Light"/>
                </a:rPr>
                <a:t>نیاز به معماری مناسب و مقیاس پذیر برای مدیریت و یکپارچه سازی داده ها وجود دارد.</a:t>
              </a:r>
              <a:endParaRPr lang="en-US" sz="1200" u="none" strike="noStrike" dirty="0">
                <a:solidFill>
                  <a:srgbClr val="000000"/>
                </a:solidFill>
                <a:latin typeface="SG Kara" panose="00000500000000000000" pitchFamily="2" charset="-78"/>
                <a:ea typeface="SG Kara" panose="00000500000000000000" pitchFamily="2" charset="-78"/>
                <a:cs typeface="SG Kara" panose="00000500000000000000" pitchFamily="2" charset="-78"/>
                <a:sym typeface="Poppins Light"/>
              </a:endParaRPr>
            </a:p>
          </p:txBody>
        </p:sp>
      </p:grpSp>
      <p:sp>
        <p:nvSpPr>
          <p:cNvPr id="31" name="TextBox 12">
            <a:extLst>
              <a:ext uri="{FF2B5EF4-FFF2-40B4-BE49-F238E27FC236}">
                <a16:creationId xmlns:a16="http://schemas.microsoft.com/office/drawing/2014/main" id="{27299BEF-A950-6EE5-8327-53CB4B96A125}"/>
              </a:ext>
            </a:extLst>
          </p:cNvPr>
          <p:cNvSpPr txBox="1"/>
          <p:nvPr/>
        </p:nvSpPr>
        <p:spPr>
          <a:xfrm>
            <a:off x="7712342" y="894248"/>
            <a:ext cx="3781001" cy="2866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 rtl="1">
              <a:lnSpc>
                <a:spcPts val="2520"/>
              </a:lnSpc>
            </a:pPr>
            <a:r>
              <a:rPr lang="fa-IR" sz="1200" dirty="0">
                <a:solidFill>
                  <a:srgbClr val="FFFFFF"/>
                </a:solidFill>
                <a:latin typeface="SG Kara" panose="00000500000000000000" pitchFamily="2" charset="-78"/>
                <a:ea typeface="SG Kara" panose="00000500000000000000" pitchFamily="2" charset="-78"/>
                <a:cs typeface="SG Kara" panose="00000500000000000000" pitchFamily="2" charset="-78"/>
                <a:sym typeface="Poppins Light"/>
              </a:rPr>
              <a:t>نیاز به کسب بینش و تصمیم سازی بهینه بر مبنای اطلاعات</a:t>
            </a:r>
            <a:endParaRPr lang="en-US" sz="1200" dirty="0">
              <a:solidFill>
                <a:srgbClr val="FFFFFF"/>
              </a:solidFill>
              <a:latin typeface="SG Kara" panose="00000500000000000000" pitchFamily="2" charset="-78"/>
              <a:ea typeface="SG Kara" panose="00000500000000000000" pitchFamily="2" charset="-78"/>
              <a:cs typeface="SG Kara" panose="00000500000000000000" pitchFamily="2" charset="-78"/>
              <a:sym typeface="Poppins Light"/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2F8D77B-7761-EF42-DB89-5060819A82F8}"/>
              </a:ext>
            </a:extLst>
          </p:cNvPr>
          <p:cNvGrpSpPr/>
          <p:nvPr/>
        </p:nvGrpSpPr>
        <p:grpSpPr>
          <a:xfrm>
            <a:off x="8270275" y="1323449"/>
            <a:ext cx="2850040" cy="3679727"/>
            <a:chOff x="904478" y="1700808"/>
            <a:chExt cx="3611563" cy="5063834"/>
          </a:xfrm>
        </p:grpSpPr>
        <p:pic>
          <p:nvPicPr>
            <p:cNvPr id="35" name="Picture 5" descr="sl03_anim1">
              <a:extLst>
                <a:ext uri="{FF2B5EF4-FFF2-40B4-BE49-F238E27FC236}">
                  <a16:creationId xmlns:a16="http://schemas.microsoft.com/office/drawing/2014/main" id="{9E775141-07CA-3DA5-33F5-08E7100E542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20000" contrast="20000"/>
                      </a14:imgEffect>
                    </a14:imgLayer>
                  </a14:imgProps>
                </a:ext>
              </a:extLst>
            </a:blip>
            <a:srcRect t="48203"/>
            <a:stretch/>
          </p:blipFill>
          <p:spPr bwMode="auto">
            <a:xfrm>
              <a:off x="904478" y="5252475"/>
              <a:ext cx="3611563" cy="15121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6" name="Picture 7" descr="sl03_anim3">
              <a:extLst>
                <a:ext uri="{FF2B5EF4-FFF2-40B4-BE49-F238E27FC236}">
                  <a16:creationId xmlns:a16="http://schemas.microsoft.com/office/drawing/2014/main" id="{E3380322-C170-73AD-7695-E224DCB0E1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-20000" contrast="2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5616" y="1700808"/>
              <a:ext cx="3189287" cy="37528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  <p:extLst>
      <p:ext uri="{BB962C8B-B14F-4D97-AF65-F5344CB8AC3E}">
        <p14:creationId xmlns:p14="http://schemas.microsoft.com/office/powerpoint/2010/main" val="153742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D6560C2-32BF-AE6C-1425-B039104731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235" y="381551"/>
            <a:ext cx="606266" cy="60626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C4E0931-CF0A-969A-1AF2-3DA0215E0D7F}"/>
              </a:ext>
            </a:extLst>
          </p:cNvPr>
          <p:cNvSpPr txBox="1"/>
          <p:nvPr/>
        </p:nvSpPr>
        <p:spPr>
          <a:xfrm>
            <a:off x="1440987" y="453851"/>
            <a:ext cx="1014480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2700" b="1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راهکارها ...</a:t>
            </a:r>
            <a:endParaRPr lang="en-US" sz="2700" b="1" dirty="0">
              <a:solidFill>
                <a:schemeClr val="bg1"/>
              </a:solidFill>
              <a:latin typeface="SG Kara FaNum" pitchFamily="2" charset="-78"/>
              <a:ea typeface="SG Kara FaNum" pitchFamily="2" charset="-78"/>
              <a:cs typeface="SG Kara FaNum" pitchFamily="2" charset="-78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E92F8C3-5D4B-4E98-B30C-DF21DF18DF9D}"/>
              </a:ext>
            </a:extLst>
          </p:cNvPr>
          <p:cNvSpPr txBox="1"/>
          <p:nvPr/>
        </p:nvSpPr>
        <p:spPr>
          <a:xfrm>
            <a:off x="605235" y="6237288"/>
            <a:ext cx="25635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 dirty="0" err="1">
                <a:solidFill>
                  <a:schemeClr val="bg1">
                    <a:lumMod val="75000"/>
                  </a:schemeClr>
                </a:solidFill>
                <a:latin typeface="SG Kara FaNum Light" pitchFamily="2" charset="-78"/>
                <a:ea typeface="SG Kara FaNum Light" pitchFamily="2" charset="-78"/>
                <a:cs typeface="SG Kara FaNum Light" pitchFamily="2" charset="-78"/>
              </a:rPr>
              <a:t>education.systemgroup.net</a:t>
            </a:r>
            <a:endParaRPr lang="en-IR" sz="1200" spc="150" dirty="0">
              <a:solidFill>
                <a:schemeClr val="bg1">
                  <a:lumMod val="75000"/>
                </a:schemeClr>
              </a:solidFill>
              <a:latin typeface="SG Kara FaNum Light" pitchFamily="2" charset="-78"/>
              <a:ea typeface="SG Kara FaNum Light" pitchFamily="2" charset="-78"/>
              <a:cs typeface="SG Kara FaNum Light" pitchFamily="2" charset="-78"/>
            </a:endParaRPr>
          </a:p>
        </p:txBody>
      </p:sp>
      <p:sp>
        <p:nvSpPr>
          <p:cNvPr id="37" name="AutoShape 2">
            <a:extLst>
              <a:ext uri="{FF2B5EF4-FFF2-40B4-BE49-F238E27FC236}">
                <a16:creationId xmlns:a16="http://schemas.microsoft.com/office/drawing/2014/main" id="{AAFB77FA-619C-3A00-CF4E-3878E1C96AF1}"/>
              </a:ext>
            </a:extLst>
          </p:cNvPr>
          <p:cNvSpPr/>
          <p:nvPr/>
        </p:nvSpPr>
        <p:spPr>
          <a:xfrm>
            <a:off x="283066" y="4367545"/>
            <a:ext cx="11338560" cy="0"/>
          </a:xfrm>
          <a:prstGeom prst="line">
            <a:avLst/>
          </a:prstGeom>
          <a:ln w="1905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8" name="Group 3">
            <a:extLst>
              <a:ext uri="{FF2B5EF4-FFF2-40B4-BE49-F238E27FC236}">
                <a16:creationId xmlns:a16="http://schemas.microsoft.com/office/drawing/2014/main" id="{858A80BF-E0B6-9D0A-AC0B-036367816ED9}"/>
              </a:ext>
            </a:extLst>
          </p:cNvPr>
          <p:cNvGrpSpPr/>
          <p:nvPr/>
        </p:nvGrpSpPr>
        <p:grpSpPr>
          <a:xfrm>
            <a:off x="159465" y="4298790"/>
            <a:ext cx="147036" cy="147036"/>
            <a:chOff x="0" y="0"/>
            <a:chExt cx="6350000" cy="6350000"/>
          </a:xfrm>
        </p:grpSpPr>
        <p:sp>
          <p:nvSpPr>
            <p:cNvPr id="39" name="Freeform 4">
              <a:extLst>
                <a:ext uri="{FF2B5EF4-FFF2-40B4-BE49-F238E27FC236}">
                  <a16:creationId xmlns:a16="http://schemas.microsoft.com/office/drawing/2014/main" id="{5E21961C-D4D6-4B02-EE95-D6CF600B35A9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40" name="Group 5">
            <a:extLst>
              <a:ext uri="{FF2B5EF4-FFF2-40B4-BE49-F238E27FC236}">
                <a16:creationId xmlns:a16="http://schemas.microsoft.com/office/drawing/2014/main" id="{CC73480C-9640-DF86-7949-1D4BC687F95F}"/>
              </a:ext>
            </a:extLst>
          </p:cNvPr>
          <p:cNvGrpSpPr/>
          <p:nvPr/>
        </p:nvGrpSpPr>
        <p:grpSpPr>
          <a:xfrm>
            <a:off x="3112646" y="4308315"/>
            <a:ext cx="147036" cy="147036"/>
            <a:chOff x="0" y="0"/>
            <a:chExt cx="6350000" cy="6350000"/>
          </a:xfrm>
        </p:grpSpPr>
        <p:sp>
          <p:nvSpPr>
            <p:cNvPr id="41" name="Freeform 6">
              <a:extLst>
                <a:ext uri="{FF2B5EF4-FFF2-40B4-BE49-F238E27FC236}">
                  <a16:creationId xmlns:a16="http://schemas.microsoft.com/office/drawing/2014/main" id="{46D87445-EC2D-2826-79E1-88A785302E33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42" name="Group 7">
            <a:extLst>
              <a:ext uri="{FF2B5EF4-FFF2-40B4-BE49-F238E27FC236}">
                <a16:creationId xmlns:a16="http://schemas.microsoft.com/office/drawing/2014/main" id="{C5982D63-CFF2-8B9B-42B0-A693E245E04C}"/>
              </a:ext>
            </a:extLst>
          </p:cNvPr>
          <p:cNvGrpSpPr/>
          <p:nvPr/>
        </p:nvGrpSpPr>
        <p:grpSpPr>
          <a:xfrm>
            <a:off x="5575137" y="4298790"/>
            <a:ext cx="147036" cy="147036"/>
            <a:chOff x="0" y="0"/>
            <a:chExt cx="6350000" cy="6350000"/>
          </a:xfrm>
        </p:grpSpPr>
        <p:sp>
          <p:nvSpPr>
            <p:cNvPr id="43" name="Freeform 8">
              <a:extLst>
                <a:ext uri="{FF2B5EF4-FFF2-40B4-BE49-F238E27FC236}">
                  <a16:creationId xmlns:a16="http://schemas.microsoft.com/office/drawing/2014/main" id="{638443B5-AF01-EF8F-1776-2972CE911DDF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44" name="Group 9">
            <a:extLst>
              <a:ext uri="{FF2B5EF4-FFF2-40B4-BE49-F238E27FC236}">
                <a16:creationId xmlns:a16="http://schemas.microsoft.com/office/drawing/2014/main" id="{F29F9522-7EE8-1091-D486-82A30CC12B2A}"/>
              </a:ext>
            </a:extLst>
          </p:cNvPr>
          <p:cNvGrpSpPr/>
          <p:nvPr/>
        </p:nvGrpSpPr>
        <p:grpSpPr>
          <a:xfrm>
            <a:off x="7817442" y="4298790"/>
            <a:ext cx="147036" cy="147036"/>
            <a:chOff x="0" y="0"/>
            <a:chExt cx="6350000" cy="6350000"/>
          </a:xfrm>
        </p:grpSpPr>
        <p:sp>
          <p:nvSpPr>
            <p:cNvPr id="45" name="Freeform 10">
              <a:extLst>
                <a:ext uri="{FF2B5EF4-FFF2-40B4-BE49-F238E27FC236}">
                  <a16:creationId xmlns:a16="http://schemas.microsoft.com/office/drawing/2014/main" id="{85342A4E-0A65-1F59-A5C6-7C8E0C5EFB38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46" name="Arrow: Pentagon 45">
            <a:extLst>
              <a:ext uri="{FF2B5EF4-FFF2-40B4-BE49-F238E27FC236}">
                <a16:creationId xmlns:a16="http://schemas.microsoft.com/office/drawing/2014/main" id="{D90B57E6-1C12-4C68-13E6-42CE85972B43}"/>
              </a:ext>
            </a:extLst>
          </p:cNvPr>
          <p:cNvSpPr/>
          <p:nvPr/>
        </p:nvSpPr>
        <p:spPr>
          <a:xfrm>
            <a:off x="101031" y="3952122"/>
            <a:ext cx="7315200" cy="310369"/>
          </a:xfrm>
          <a:prstGeom prst="homePlat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20000">
                <a:srgbClr val="D6001C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Data Engineer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47" name="Arrow: Chevron 46">
            <a:extLst>
              <a:ext uri="{FF2B5EF4-FFF2-40B4-BE49-F238E27FC236}">
                <a16:creationId xmlns:a16="http://schemas.microsoft.com/office/drawing/2014/main" id="{5EE26167-1078-082F-2B21-2BEA32B007AB}"/>
              </a:ext>
            </a:extLst>
          </p:cNvPr>
          <p:cNvSpPr/>
          <p:nvPr/>
        </p:nvSpPr>
        <p:spPr>
          <a:xfrm>
            <a:off x="7297563" y="3951257"/>
            <a:ext cx="2286000" cy="308279"/>
          </a:xfrm>
          <a:prstGeom prst="chevron">
            <a:avLst/>
          </a:prstGeom>
          <a:solidFill>
            <a:srgbClr val="D600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Data Analyst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48" name="Arrow: Chevron 47">
            <a:extLst>
              <a:ext uri="{FF2B5EF4-FFF2-40B4-BE49-F238E27FC236}">
                <a16:creationId xmlns:a16="http://schemas.microsoft.com/office/drawing/2014/main" id="{C4D75E87-A39E-757C-106F-8A2747B3C453}"/>
              </a:ext>
            </a:extLst>
          </p:cNvPr>
          <p:cNvSpPr/>
          <p:nvPr/>
        </p:nvSpPr>
        <p:spPr>
          <a:xfrm>
            <a:off x="9465043" y="3951257"/>
            <a:ext cx="2286000" cy="308279"/>
          </a:xfrm>
          <a:prstGeom prst="chevron">
            <a:avLst/>
          </a:prstGeom>
          <a:gradFill>
            <a:gsLst>
              <a:gs pos="87000">
                <a:schemeClr val="accent1">
                  <a:lumMod val="5000"/>
                  <a:lumOff val="95000"/>
                </a:schemeClr>
              </a:gs>
              <a:gs pos="0">
                <a:srgbClr val="D6001C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Data Scientist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49" name="TextBox 15">
            <a:extLst>
              <a:ext uri="{FF2B5EF4-FFF2-40B4-BE49-F238E27FC236}">
                <a16:creationId xmlns:a16="http://schemas.microsoft.com/office/drawing/2014/main" id="{3C6FDE23-2DAB-5D6C-29C0-FC3F48FC39FE}"/>
              </a:ext>
            </a:extLst>
          </p:cNvPr>
          <p:cNvSpPr txBox="1"/>
          <p:nvPr/>
        </p:nvSpPr>
        <p:spPr>
          <a:xfrm>
            <a:off x="238125" y="4352034"/>
            <a:ext cx="2459408" cy="3603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232"/>
              </a:lnSpc>
              <a:spcBef>
                <a:spcPct val="0"/>
              </a:spcBef>
            </a:pPr>
            <a:r>
              <a:rPr lang="en-US" b="1" dirty="0">
                <a:solidFill>
                  <a:srgbClr val="D6001C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Data Integration</a:t>
            </a:r>
            <a:endParaRPr lang="en-US" b="1" u="none" strike="noStrike" dirty="0">
              <a:solidFill>
                <a:srgbClr val="D6001C"/>
              </a:solidFill>
              <a:latin typeface="Poppins Medium Bold"/>
              <a:ea typeface="Poppins Medium Bold"/>
              <a:cs typeface="Poppins Medium Bold"/>
              <a:sym typeface="Poppins Medium Bold"/>
            </a:endParaRPr>
          </a:p>
        </p:txBody>
      </p:sp>
      <p:sp>
        <p:nvSpPr>
          <p:cNvPr id="50" name="TextBox 20">
            <a:extLst>
              <a:ext uri="{FF2B5EF4-FFF2-40B4-BE49-F238E27FC236}">
                <a16:creationId xmlns:a16="http://schemas.microsoft.com/office/drawing/2014/main" id="{01F567E4-C6B0-88AC-7922-78CEECA86E4D}"/>
              </a:ext>
            </a:extLst>
          </p:cNvPr>
          <p:cNvSpPr txBox="1"/>
          <p:nvPr/>
        </p:nvSpPr>
        <p:spPr>
          <a:xfrm>
            <a:off x="238125" y="4649669"/>
            <a:ext cx="2459408" cy="15874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520"/>
              </a:lnSpc>
              <a:spcBef>
                <a:spcPct val="0"/>
              </a:spcBef>
            </a:pPr>
            <a:r>
              <a:rPr lang="pt-BR" sz="1100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Azure Data Factory</a:t>
            </a:r>
          </a:p>
          <a:p>
            <a:pPr marL="0" lvl="0" indent="0" algn="l">
              <a:lnSpc>
                <a:spcPts val="2520"/>
              </a:lnSpc>
              <a:spcBef>
                <a:spcPct val="0"/>
              </a:spcBef>
            </a:pPr>
            <a:r>
              <a:rPr lang="pt-BR" sz="1100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Microsoft SSIS</a:t>
            </a:r>
          </a:p>
          <a:p>
            <a:pPr marL="0" lvl="0" indent="0" algn="l">
              <a:lnSpc>
                <a:spcPts val="2520"/>
              </a:lnSpc>
              <a:spcBef>
                <a:spcPct val="0"/>
              </a:spcBef>
            </a:pPr>
            <a:r>
              <a:rPr lang="pt-BR" sz="1100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Apache NiFi</a:t>
            </a:r>
          </a:p>
          <a:p>
            <a:pPr marL="0" lvl="0" indent="0" algn="l">
              <a:lnSpc>
                <a:spcPts val="2520"/>
              </a:lnSpc>
              <a:spcBef>
                <a:spcPct val="0"/>
              </a:spcBef>
            </a:pPr>
            <a:r>
              <a:rPr lang="pt-BR" sz="1100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Apache Airflow</a:t>
            </a:r>
          </a:p>
          <a:p>
            <a:pPr marL="0" lvl="0" indent="0" algn="l">
              <a:lnSpc>
                <a:spcPts val="2520"/>
              </a:lnSpc>
              <a:spcBef>
                <a:spcPct val="0"/>
              </a:spcBef>
            </a:pPr>
            <a:r>
              <a:rPr lang="pt-BR" sz="1100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N8N</a:t>
            </a:r>
            <a:endParaRPr lang="en-US" sz="1100" u="none" dirty="0">
              <a:solidFill>
                <a:srgbClr val="FFFFFF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pic>
        <p:nvPicPr>
          <p:cNvPr id="51" name="Graphic 50" descr="Cursor with solid fill">
            <a:extLst>
              <a:ext uri="{FF2B5EF4-FFF2-40B4-BE49-F238E27FC236}">
                <a16:creationId xmlns:a16="http://schemas.microsoft.com/office/drawing/2014/main" id="{D0B9BE52-17A5-1EFD-4C18-E7D8C2BF8A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1116" y="5019661"/>
            <a:ext cx="548640" cy="548640"/>
          </a:xfrm>
          <a:prstGeom prst="rect">
            <a:avLst/>
          </a:prstGeom>
        </p:spPr>
      </p:pic>
      <p:sp>
        <p:nvSpPr>
          <p:cNvPr id="52" name="TextBox 14">
            <a:extLst>
              <a:ext uri="{FF2B5EF4-FFF2-40B4-BE49-F238E27FC236}">
                <a16:creationId xmlns:a16="http://schemas.microsoft.com/office/drawing/2014/main" id="{6C7A9E5C-F233-B7C5-AEB6-EE6A1F65543D}"/>
              </a:ext>
            </a:extLst>
          </p:cNvPr>
          <p:cNvSpPr txBox="1"/>
          <p:nvPr/>
        </p:nvSpPr>
        <p:spPr>
          <a:xfrm>
            <a:off x="3122173" y="4348378"/>
            <a:ext cx="2459408" cy="3603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232"/>
              </a:lnSpc>
              <a:spcBef>
                <a:spcPct val="0"/>
              </a:spcBef>
            </a:pPr>
            <a:r>
              <a:rPr lang="en-US" b="1" u="none" strike="noStrike" dirty="0">
                <a:solidFill>
                  <a:srgbClr val="D6001C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Data Processing</a:t>
            </a:r>
          </a:p>
        </p:txBody>
      </p:sp>
      <p:sp>
        <p:nvSpPr>
          <p:cNvPr id="53" name="TextBox 21">
            <a:extLst>
              <a:ext uri="{FF2B5EF4-FFF2-40B4-BE49-F238E27FC236}">
                <a16:creationId xmlns:a16="http://schemas.microsoft.com/office/drawing/2014/main" id="{6AA09BB2-903A-98CE-3D88-806DBE1CEE0A}"/>
              </a:ext>
            </a:extLst>
          </p:cNvPr>
          <p:cNvSpPr txBox="1"/>
          <p:nvPr/>
        </p:nvSpPr>
        <p:spPr>
          <a:xfrm>
            <a:off x="3122173" y="4649669"/>
            <a:ext cx="2459408" cy="6005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520"/>
              </a:lnSpc>
              <a:spcBef>
                <a:spcPct val="0"/>
              </a:spcBef>
            </a:pPr>
            <a:r>
              <a:rPr lang="en-US" sz="1100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Databricks</a:t>
            </a:r>
          </a:p>
          <a:p>
            <a:pPr marL="0" lvl="0" indent="0" algn="l">
              <a:lnSpc>
                <a:spcPts val="2520"/>
              </a:lnSpc>
              <a:spcBef>
                <a:spcPct val="0"/>
              </a:spcBef>
            </a:pPr>
            <a:r>
              <a:rPr lang="en-US" sz="1100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Apache Spark</a:t>
            </a:r>
            <a:endParaRPr lang="en-US" sz="1100" u="none" dirty="0">
              <a:solidFill>
                <a:srgbClr val="FFFFFF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54" name="TextBox 16">
            <a:extLst>
              <a:ext uri="{FF2B5EF4-FFF2-40B4-BE49-F238E27FC236}">
                <a16:creationId xmlns:a16="http://schemas.microsoft.com/office/drawing/2014/main" id="{9C396ED6-43EC-838A-09EB-4BDB2C422CB3}"/>
              </a:ext>
            </a:extLst>
          </p:cNvPr>
          <p:cNvSpPr txBox="1"/>
          <p:nvPr/>
        </p:nvSpPr>
        <p:spPr>
          <a:xfrm>
            <a:off x="5580671" y="4352544"/>
            <a:ext cx="2459408" cy="3603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232"/>
              </a:lnSpc>
              <a:spcBef>
                <a:spcPct val="0"/>
              </a:spcBef>
            </a:pPr>
            <a:r>
              <a:rPr lang="en-US" b="1" u="none" strike="noStrike" dirty="0">
                <a:solidFill>
                  <a:srgbClr val="D6001C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Data Storage</a:t>
            </a:r>
          </a:p>
        </p:txBody>
      </p:sp>
      <p:sp>
        <p:nvSpPr>
          <p:cNvPr id="55" name="TextBox 22">
            <a:extLst>
              <a:ext uri="{FF2B5EF4-FFF2-40B4-BE49-F238E27FC236}">
                <a16:creationId xmlns:a16="http://schemas.microsoft.com/office/drawing/2014/main" id="{CD02344B-0172-A973-0762-415E2F9B95BE}"/>
              </a:ext>
            </a:extLst>
          </p:cNvPr>
          <p:cNvSpPr txBox="1"/>
          <p:nvPr/>
        </p:nvSpPr>
        <p:spPr>
          <a:xfrm>
            <a:off x="5580671" y="4654296"/>
            <a:ext cx="2459408" cy="15874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520"/>
              </a:lnSpc>
              <a:spcBef>
                <a:spcPct val="0"/>
              </a:spcBef>
            </a:pPr>
            <a:r>
              <a:rPr lang="en-US" sz="1100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Data Warehouse</a:t>
            </a:r>
          </a:p>
          <a:p>
            <a:pPr marL="0" lvl="0" indent="0" algn="l">
              <a:lnSpc>
                <a:spcPts val="2520"/>
              </a:lnSpc>
              <a:spcBef>
                <a:spcPct val="0"/>
              </a:spcBef>
            </a:pPr>
            <a:r>
              <a:rPr lang="en-US" sz="1100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ClickHouse</a:t>
            </a:r>
          </a:p>
          <a:p>
            <a:pPr marL="0" lvl="0" indent="0" algn="l">
              <a:lnSpc>
                <a:spcPts val="2520"/>
              </a:lnSpc>
              <a:spcBef>
                <a:spcPct val="0"/>
              </a:spcBef>
            </a:pPr>
            <a:r>
              <a:rPr lang="en-US" sz="1100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Data Lake</a:t>
            </a:r>
          </a:p>
          <a:p>
            <a:pPr marL="0" lvl="0" indent="0" algn="l">
              <a:lnSpc>
                <a:spcPts val="2520"/>
              </a:lnSpc>
              <a:spcBef>
                <a:spcPct val="0"/>
              </a:spcBef>
            </a:pPr>
            <a:r>
              <a:rPr lang="en-US" sz="1100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Delta Lake</a:t>
            </a:r>
          </a:p>
          <a:p>
            <a:pPr marL="0" lvl="0" indent="0" algn="l">
              <a:lnSpc>
                <a:spcPts val="2520"/>
              </a:lnSpc>
              <a:spcBef>
                <a:spcPct val="0"/>
              </a:spcBef>
            </a:pPr>
            <a:r>
              <a:rPr lang="en-US" sz="1100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Data Vault</a:t>
            </a:r>
            <a:endParaRPr lang="en-US" sz="1100" u="none" dirty="0">
              <a:solidFill>
                <a:srgbClr val="FFFFFF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56" name="TextBox 17">
            <a:extLst>
              <a:ext uri="{FF2B5EF4-FFF2-40B4-BE49-F238E27FC236}">
                <a16:creationId xmlns:a16="http://schemas.microsoft.com/office/drawing/2014/main" id="{5691F571-B60D-B913-CD3F-1EDD4AFB7094}"/>
              </a:ext>
            </a:extLst>
          </p:cNvPr>
          <p:cNvSpPr txBox="1"/>
          <p:nvPr/>
        </p:nvSpPr>
        <p:spPr>
          <a:xfrm>
            <a:off x="7815286" y="4352544"/>
            <a:ext cx="2459408" cy="3603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232"/>
              </a:lnSpc>
              <a:spcBef>
                <a:spcPct val="0"/>
              </a:spcBef>
            </a:pPr>
            <a:r>
              <a:rPr lang="en-US" b="1" u="none" strike="noStrike" dirty="0">
                <a:solidFill>
                  <a:srgbClr val="D6001C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Data Analysis</a:t>
            </a:r>
          </a:p>
        </p:txBody>
      </p:sp>
      <p:sp>
        <p:nvSpPr>
          <p:cNvPr id="57" name="TextBox 23">
            <a:extLst>
              <a:ext uri="{FF2B5EF4-FFF2-40B4-BE49-F238E27FC236}">
                <a16:creationId xmlns:a16="http://schemas.microsoft.com/office/drawing/2014/main" id="{07EBD567-7C5C-858F-A72E-4E7DDB9CF0D2}"/>
              </a:ext>
            </a:extLst>
          </p:cNvPr>
          <p:cNvSpPr txBox="1"/>
          <p:nvPr/>
        </p:nvSpPr>
        <p:spPr>
          <a:xfrm>
            <a:off x="7855111" y="4654296"/>
            <a:ext cx="2459408" cy="946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520"/>
              </a:lnSpc>
              <a:spcBef>
                <a:spcPct val="0"/>
              </a:spcBef>
            </a:pPr>
            <a:r>
              <a:rPr lang="en-US" sz="1100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Microsoft SSAS</a:t>
            </a:r>
          </a:p>
          <a:p>
            <a:pPr marL="0" lvl="0" indent="0" algn="l">
              <a:lnSpc>
                <a:spcPts val="2520"/>
              </a:lnSpc>
              <a:spcBef>
                <a:spcPct val="0"/>
              </a:spcBef>
            </a:pPr>
            <a:r>
              <a:rPr lang="en-US" sz="1100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Microsoft Fabric</a:t>
            </a:r>
          </a:p>
          <a:p>
            <a:pPr marL="0" lvl="0" indent="0" algn="l">
              <a:lnSpc>
                <a:spcPts val="2520"/>
              </a:lnSpc>
              <a:spcBef>
                <a:spcPct val="0"/>
              </a:spcBef>
            </a:pPr>
            <a:r>
              <a:rPr lang="en-US" sz="1100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Lakehouse</a:t>
            </a:r>
            <a:endParaRPr lang="en-US" sz="1100" u="none" dirty="0">
              <a:solidFill>
                <a:srgbClr val="FFFFFF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FA9BFA4-FC20-97EE-3F1F-63D9818E7178}"/>
              </a:ext>
            </a:extLst>
          </p:cNvPr>
          <p:cNvGrpSpPr/>
          <p:nvPr/>
        </p:nvGrpSpPr>
        <p:grpSpPr>
          <a:xfrm>
            <a:off x="384302" y="739614"/>
            <a:ext cx="2728344" cy="1506483"/>
            <a:chOff x="384302" y="739614"/>
            <a:chExt cx="2728344" cy="1506483"/>
          </a:xfrm>
        </p:grpSpPr>
        <p:sp>
          <p:nvSpPr>
            <p:cNvPr id="59" name="AutoShape 3">
              <a:extLst>
                <a:ext uri="{FF2B5EF4-FFF2-40B4-BE49-F238E27FC236}">
                  <a16:creationId xmlns:a16="http://schemas.microsoft.com/office/drawing/2014/main" id="{0777371E-A8DC-46B1-39CD-484276B2F8EA}"/>
                </a:ext>
              </a:extLst>
            </p:cNvPr>
            <p:cNvSpPr/>
            <p:nvPr/>
          </p:nvSpPr>
          <p:spPr>
            <a:xfrm>
              <a:off x="384303" y="1544734"/>
              <a:ext cx="2286000" cy="0"/>
            </a:xfrm>
            <a:prstGeom prst="line">
              <a:avLst/>
            </a:prstGeom>
            <a:ln w="19050" cap="rnd">
              <a:solidFill>
                <a:srgbClr val="D6001C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0" name="TextBox 24">
              <a:extLst>
                <a:ext uri="{FF2B5EF4-FFF2-40B4-BE49-F238E27FC236}">
                  <a16:creationId xmlns:a16="http://schemas.microsoft.com/office/drawing/2014/main" id="{0D6E8B25-01A4-CE3A-5A87-7985998294D7}"/>
                </a:ext>
              </a:extLst>
            </p:cNvPr>
            <p:cNvSpPr txBox="1"/>
            <p:nvPr/>
          </p:nvSpPr>
          <p:spPr>
            <a:xfrm>
              <a:off x="384302" y="1564813"/>
              <a:ext cx="2286000" cy="681284"/>
            </a:xfrm>
            <a:prstGeom prst="rect">
              <a:avLst/>
            </a:prstGeom>
          </p:spPr>
          <p:txBody>
            <a:bodyPr wrap="square" lIns="0" tIns="0" rIns="0" bIns="0" rtlCol="0" anchor="t">
              <a:noAutofit/>
            </a:bodyPr>
            <a:lstStyle/>
            <a:p>
              <a:pPr marL="0" lvl="0" indent="0" algn="r" rtl="1">
                <a:lnSpc>
                  <a:spcPts val="2520"/>
                </a:lnSpc>
              </a:pPr>
              <a:r>
                <a:rPr lang="fa-IR" sz="900" dirty="0">
                  <a:solidFill>
                    <a:srgbClr val="FFFFFF"/>
                  </a:solidFill>
                  <a:latin typeface="SG Kara" panose="00000500000000000000" pitchFamily="2" charset="-78"/>
                  <a:ea typeface="SG Kara" panose="00000500000000000000" pitchFamily="2" charset="-78"/>
                  <a:cs typeface="SG Kara" panose="00000500000000000000" pitchFamily="2" charset="-78"/>
                  <a:sym typeface="Poppins Light"/>
                </a:rPr>
                <a:t>ابزارهایی برای جمع آوری، تبدیل و جابجایی داده ها از منابع مختلف به مقصدهای مختلف.</a:t>
              </a:r>
              <a:endParaRPr lang="en-US" sz="900" dirty="0">
                <a:solidFill>
                  <a:srgbClr val="FFFFFF"/>
                </a:solidFill>
                <a:latin typeface="SG Kara" panose="00000500000000000000" pitchFamily="2" charset="-78"/>
                <a:ea typeface="SG Kara" panose="00000500000000000000" pitchFamily="2" charset="-78"/>
                <a:cs typeface="SG Kara" panose="00000500000000000000" pitchFamily="2" charset="-78"/>
                <a:sym typeface="Poppins Light"/>
              </a:endParaRPr>
            </a:p>
          </p:txBody>
        </p:sp>
        <p:sp>
          <p:nvSpPr>
            <p:cNvPr id="61" name="TextBox 26">
              <a:extLst>
                <a:ext uri="{FF2B5EF4-FFF2-40B4-BE49-F238E27FC236}">
                  <a16:creationId xmlns:a16="http://schemas.microsoft.com/office/drawing/2014/main" id="{87875D0C-A0B1-3C6D-3DF6-AE69F246A33C}"/>
                </a:ext>
              </a:extLst>
            </p:cNvPr>
            <p:cNvSpPr txBox="1"/>
            <p:nvPr/>
          </p:nvSpPr>
          <p:spPr>
            <a:xfrm>
              <a:off x="384304" y="739614"/>
              <a:ext cx="2728342" cy="66325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l">
                <a:lnSpc>
                  <a:spcPts val="6000"/>
                </a:lnSpc>
              </a:pPr>
              <a:r>
                <a:rPr lang="en-US" sz="2400" b="1" dirty="0">
                  <a:solidFill>
                    <a:srgbClr val="FFFFFF"/>
                  </a:solidFill>
                  <a:latin typeface="Poppins Medium Bold"/>
                  <a:ea typeface="Poppins Medium Bold"/>
                  <a:cs typeface="Poppins Medium Bold"/>
                  <a:sym typeface="Poppins Medium Bold"/>
                </a:rPr>
                <a:t>Data Integration</a:t>
              </a:r>
            </a:p>
          </p:txBody>
        </p:sp>
      </p:grpSp>
      <p:sp>
        <p:nvSpPr>
          <p:cNvPr id="62" name="AutoShape 2">
            <a:extLst>
              <a:ext uri="{FF2B5EF4-FFF2-40B4-BE49-F238E27FC236}">
                <a16:creationId xmlns:a16="http://schemas.microsoft.com/office/drawing/2014/main" id="{B2BDC252-9331-1F10-DCB6-AE2CF99FFB3A}"/>
              </a:ext>
            </a:extLst>
          </p:cNvPr>
          <p:cNvSpPr/>
          <p:nvPr/>
        </p:nvSpPr>
        <p:spPr>
          <a:xfrm flipH="1" flipV="1">
            <a:off x="238428" y="1782474"/>
            <a:ext cx="8274" cy="2011680"/>
          </a:xfrm>
          <a:prstGeom prst="line">
            <a:avLst/>
          </a:prstGeom>
          <a:ln w="19050" cap="rnd">
            <a:solidFill>
              <a:srgbClr val="FFFF00"/>
            </a:solidFill>
            <a:prstDash val="solid"/>
            <a:headEnd type="oval" w="lg" len="lg"/>
            <a:tailEnd type="oval" w="lg" len="lg"/>
          </a:ln>
        </p:spPr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D823A076-741F-9199-EFC5-6F59A2B63A10}"/>
              </a:ext>
            </a:extLst>
          </p:cNvPr>
          <p:cNvGrpSpPr/>
          <p:nvPr/>
        </p:nvGrpSpPr>
        <p:grpSpPr>
          <a:xfrm>
            <a:off x="2916119" y="2140713"/>
            <a:ext cx="2802258" cy="1506483"/>
            <a:chOff x="384302" y="739614"/>
            <a:chExt cx="2802258" cy="1506483"/>
          </a:xfrm>
        </p:grpSpPr>
        <p:sp>
          <p:nvSpPr>
            <p:cNvPr id="64" name="AutoShape 3">
              <a:extLst>
                <a:ext uri="{FF2B5EF4-FFF2-40B4-BE49-F238E27FC236}">
                  <a16:creationId xmlns:a16="http://schemas.microsoft.com/office/drawing/2014/main" id="{2CFF203C-B8C6-2662-0EF1-C98DC83D18D5}"/>
                </a:ext>
              </a:extLst>
            </p:cNvPr>
            <p:cNvSpPr/>
            <p:nvPr/>
          </p:nvSpPr>
          <p:spPr>
            <a:xfrm>
              <a:off x="384303" y="1544734"/>
              <a:ext cx="2286000" cy="0"/>
            </a:xfrm>
            <a:prstGeom prst="line">
              <a:avLst/>
            </a:prstGeom>
            <a:ln w="19050" cap="rnd">
              <a:solidFill>
                <a:srgbClr val="D6001C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5" name="TextBox 24">
              <a:extLst>
                <a:ext uri="{FF2B5EF4-FFF2-40B4-BE49-F238E27FC236}">
                  <a16:creationId xmlns:a16="http://schemas.microsoft.com/office/drawing/2014/main" id="{DE0ABA11-1354-8822-D047-F38C22100198}"/>
                </a:ext>
              </a:extLst>
            </p:cNvPr>
            <p:cNvSpPr txBox="1"/>
            <p:nvPr/>
          </p:nvSpPr>
          <p:spPr>
            <a:xfrm>
              <a:off x="384302" y="1564813"/>
              <a:ext cx="2286000" cy="681284"/>
            </a:xfrm>
            <a:prstGeom prst="rect">
              <a:avLst/>
            </a:prstGeom>
          </p:spPr>
          <p:txBody>
            <a:bodyPr wrap="square" lIns="0" tIns="0" rIns="0" bIns="0" rtlCol="0" anchor="t">
              <a:noAutofit/>
            </a:bodyPr>
            <a:lstStyle/>
            <a:p>
              <a:pPr marL="0" lvl="0" indent="0" algn="r" rtl="1">
                <a:lnSpc>
                  <a:spcPts val="2520"/>
                </a:lnSpc>
              </a:pPr>
              <a:r>
                <a:rPr lang="fa-IR" sz="900" dirty="0">
                  <a:solidFill>
                    <a:srgbClr val="FFFFFF"/>
                  </a:solidFill>
                  <a:latin typeface="SG Kara" panose="00000500000000000000" pitchFamily="2" charset="-78"/>
                  <a:ea typeface="SG Kara" panose="00000500000000000000" pitchFamily="2" charset="-78"/>
                  <a:cs typeface="SG Kara" panose="00000500000000000000" pitchFamily="2" charset="-78"/>
                  <a:sym typeface="Poppins Light"/>
                </a:rPr>
                <a:t>برای پردازش بلادرنگ داده های بزرگ و انجام تحلیل های پیچیده</a:t>
              </a:r>
              <a:endParaRPr lang="en-US" sz="900" dirty="0">
                <a:solidFill>
                  <a:srgbClr val="FFFFFF"/>
                </a:solidFill>
                <a:latin typeface="SG Kara" panose="00000500000000000000" pitchFamily="2" charset="-78"/>
                <a:ea typeface="SG Kara" panose="00000500000000000000" pitchFamily="2" charset="-78"/>
                <a:cs typeface="SG Kara" panose="00000500000000000000" pitchFamily="2" charset="-78"/>
                <a:sym typeface="Poppins Light"/>
              </a:endParaRPr>
            </a:p>
          </p:txBody>
        </p:sp>
        <p:sp>
          <p:nvSpPr>
            <p:cNvPr id="66" name="TextBox 26">
              <a:extLst>
                <a:ext uri="{FF2B5EF4-FFF2-40B4-BE49-F238E27FC236}">
                  <a16:creationId xmlns:a16="http://schemas.microsoft.com/office/drawing/2014/main" id="{4BA25F51-D27C-3B83-3335-29C053CFA81A}"/>
                </a:ext>
              </a:extLst>
            </p:cNvPr>
            <p:cNvSpPr txBox="1"/>
            <p:nvPr/>
          </p:nvSpPr>
          <p:spPr>
            <a:xfrm>
              <a:off x="384303" y="739614"/>
              <a:ext cx="2802257" cy="66325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l">
                <a:lnSpc>
                  <a:spcPts val="6000"/>
                </a:lnSpc>
              </a:pPr>
              <a:r>
                <a:rPr lang="en-US" sz="2400" b="1" dirty="0">
                  <a:solidFill>
                    <a:srgbClr val="FFFFFF"/>
                  </a:solidFill>
                  <a:latin typeface="Poppins Medium Bold"/>
                  <a:ea typeface="Poppins Medium Bold"/>
                  <a:cs typeface="Poppins Medium Bold"/>
                  <a:sym typeface="Poppins Medium Bold"/>
                </a:rPr>
                <a:t>Data Processing</a:t>
              </a:r>
            </a:p>
          </p:txBody>
        </p:sp>
      </p:grpSp>
      <p:sp>
        <p:nvSpPr>
          <p:cNvPr id="67" name="AutoShape 2">
            <a:extLst>
              <a:ext uri="{FF2B5EF4-FFF2-40B4-BE49-F238E27FC236}">
                <a16:creationId xmlns:a16="http://schemas.microsoft.com/office/drawing/2014/main" id="{FC77EBD1-9E70-59BF-C021-3ADE09FBCE5D}"/>
              </a:ext>
            </a:extLst>
          </p:cNvPr>
          <p:cNvSpPr/>
          <p:nvPr/>
        </p:nvSpPr>
        <p:spPr>
          <a:xfrm flipH="1" flipV="1">
            <a:off x="2803890" y="3095883"/>
            <a:ext cx="8274" cy="731520"/>
          </a:xfrm>
          <a:prstGeom prst="line">
            <a:avLst/>
          </a:prstGeom>
          <a:ln w="19050" cap="rnd">
            <a:solidFill>
              <a:srgbClr val="FFFF00"/>
            </a:solidFill>
            <a:prstDash val="solid"/>
            <a:headEnd type="oval" w="lg" len="lg"/>
            <a:tailEnd type="oval" w="lg" len="lg"/>
          </a:ln>
        </p:spPr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412B8F39-E766-ADE2-5A39-B84177725653}"/>
              </a:ext>
            </a:extLst>
          </p:cNvPr>
          <p:cNvGrpSpPr/>
          <p:nvPr/>
        </p:nvGrpSpPr>
        <p:grpSpPr>
          <a:xfrm>
            <a:off x="5629833" y="734700"/>
            <a:ext cx="2467050" cy="1506483"/>
            <a:chOff x="384302" y="739614"/>
            <a:chExt cx="2467050" cy="1506483"/>
          </a:xfrm>
        </p:grpSpPr>
        <p:sp>
          <p:nvSpPr>
            <p:cNvPr id="69" name="AutoShape 3">
              <a:extLst>
                <a:ext uri="{FF2B5EF4-FFF2-40B4-BE49-F238E27FC236}">
                  <a16:creationId xmlns:a16="http://schemas.microsoft.com/office/drawing/2014/main" id="{94D79AE9-F28C-78E6-2045-574A65F4077B}"/>
                </a:ext>
              </a:extLst>
            </p:cNvPr>
            <p:cNvSpPr/>
            <p:nvPr/>
          </p:nvSpPr>
          <p:spPr>
            <a:xfrm>
              <a:off x="384303" y="1544734"/>
              <a:ext cx="2286000" cy="0"/>
            </a:xfrm>
            <a:prstGeom prst="line">
              <a:avLst/>
            </a:prstGeom>
            <a:ln w="19050" cap="rnd">
              <a:solidFill>
                <a:srgbClr val="D6001C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0" name="TextBox 24">
              <a:extLst>
                <a:ext uri="{FF2B5EF4-FFF2-40B4-BE49-F238E27FC236}">
                  <a16:creationId xmlns:a16="http://schemas.microsoft.com/office/drawing/2014/main" id="{9B87B4F3-B336-63A1-F8C6-1AAF1693944E}"/>
                </a:ext>
              </a:extLst>
            </p:cNvPr>
            <p:cNvSpPr txBox="1"/>
            <p:nvPr/>
          </p:nvSpPr>
          <p:spPr>
            <a:xfrm>
              <a:off x="384302" y="1564813"/>
              <a:ext cx="2286000" cy="681284"/>
            </a:xfrm>
            <a:prstGeom prst="rect">
              <a:avLst/>
            </a:prstGeom>
          </p:spPr>
          <p:txBody>
            <a:bodyPr wrap="square" lIns="0" tIns="0" rIns="0" bIns="0" rtlCol="0" anchor="t">
              <a:noAutofit/>
            </a:bodyPr>
            <a:lstStyle/>
            <a:p>
              <a:pPr marL="0" lvl="0" indent="0" algn="r" rtl="1">
                <a:lnSpc>
                  <a:spcPts val="2520"/>
                </a:lnSpc>
              </a:pPr>
              <a:r>
                <a:rPr lang="fa-IR" sz="900" dirty="0">
                  <a:solidFill>
                    <a:srgbClr val="FFFFFF"/>
                  </a:solidFill>
                  <a:latin typeface="SG Kara" panose="00000500000000000000" pitchFamily="2" charset="-78"/>
                  <a:ea typeface="SG Kara" panose="00000500000000000000" pitchFamily="2" charset="-78"/>
                  <a:cs typeface="SG Kara" panose="00000500000000000000" pitchFamily="2" charset="-78"/>
                  <a:sym typeface="Poppins Light"/>
                </a:rPr>
                <a:t>برای ذخیره سازی و مدیریت داده ها</a:t>
              </a:r>
              <a:endParaRPr lang="en-US" sz="900" dirty="0">
                <a:solidFill>
                  <a:srgbClr val="FFFFFF"/>
                </a:solidFill>
                <a:latin typeface="SG Kara" panose="00000500000000000000" pitchFamily="2" charset="-78"/>
                <a:ea typeface="SG Kara" panose="00000500000000000000" pitchFamily="2" charset="-78"/>
                <a:cs typeface="SG Kara" panose="00000500000000000000" pitchFamily="2" charset="-78"/>
                <a:sym typeface="Poppins Light"/>
              </a:endParaRPr>
            </a:p>
          </p:txBody>
        </p:sp>
        <p:sp>
          <p:nvSpPr>
            <p:cNvPr id="71" name="TextBox 26">
              <a:extLst>
                <a:ext uri="{FF2B5EF4-FFF2-40B4-BE49-F238E27FC236}">
                  <a16:creationId xmlns:a16="http://schemas.microsoft.com/office/drawing/2014/main" id="{1175D122-E562-971F-8896-DE37D4E48958}"/>
                </a:ext>
              </a:extLst>
            </p:cNvPr>
            <p:cNvSpPr txBox="1"/>
            <p:nvPr/>
          </p:nvSpPr>
          <p:spPr>
            <a:xfrm>
              <a:off x="384304" y="739614"/>
              <a:ext cx="2467048" cy="64722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l">
                <a:lnSpc>
                  <a:spcPts val="6000"/>
                </a:lnSpc>
              </a:pPr>
              <a:r>
                <a:rPr lang="en-US" sz="2400" b="1" dirty="0">
                  <a:solidFill>
                    <a:srgbClr val="FFFFFF"/>
                  </a:solidFill>
                  <a:latin typeface="Poppins Medium Bold"/>
                  <a:ea typeface="Poppins Medium Bold"/>
                  <a:cs typeface="Poppins Medium Bold"/>
                  <a:sym typeface="Poppins Medium Bold"/>
                </a:rPr>
                <a:t>Data Storage</a:t>
              </a:r>
            </a:p>
          </p:txBody>
        </p:sp>
      </p:grpSp>
      <p:sp>
        <p:nvSpPr>
          <p:cNvPr id="72" name="AutoShape 2">
            <a:extLst>
              <a:ext uri="{FF2B5EF4-FFF2-40B4-BE49-F238E27FC236}">
                <a16:creationId xmlns:a16="http://schemas.microsoft.com/office/drawing/2014/main" id="{266003B3-B04E-A4DE-5958-1166E134579F}"/>
              </a:ext>
            </a:extLst>
          </p:cNvPr>
          <p:cNvSpPr/>
          <p:nvPr/>
        </p:nvSpPr>
        <p:spPr>
          <a:xfrm flipH="1" flipV="1">
            <a:off x="5670772" y="1783080"/>
            <a:ext cx="8274" cy="2011680"/>
          </a:xfrm>
          <a:prstGeom prst="line">
            <a:avLst/>
          </a:prstGeom>
          <a:ln w="19050" cap="rnd">
            <a:solidFill>
              <a:srgbClr val="FFFF00"/>
            </a:solidFill>
            <a:prstDash val="solid"/>
            <a:headEnd type="oval" w="lg" len="lg"/>
            <a:tailEnd type="oval" w="lg" len="lg"/>
          </a:ln>
        </p:spPr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0F7D4A69-ACB9-8FCC-B408-5F88C9FC5FCA}"/>
              </a:ext>
            </a:extLst>
          </p:cNvPr>
          <p:cNvGrpSpPr/>
          <p:nvPr/>
        </p:nvGrpSpPr>
        <p:grpSpPr>
          <a:xfrm>
            <a:off x="7955163" y="2145630"/>
            <a:ext cx="2467050" cy="1506483"/>
            <a:chOff x="384302" y="739614"/>
            <a:chExt cx="2467050" cy="1506483"/>
          </a:xfrm>
        </p:grpSpPr>
        <p:sp>
          <p:nvSpPr>
            <p:cNvPr id="74" name="AutoShape 3">
              <a:extLst>
                <a:ext uri="{FF2B5EF4-FFF2-40B4-BE49-F238E27FC236}">
                  <a16:creationId xmlns:a16="http://schemas.microsoft.com/office/drawing/2014/main" id="{4080874F-6C68-74EE-1C82-83DF0ADD1ABF}"/>
                </a:ext>
              </a:extLst>
            </p:cNvPr>
            <p:cNvSpPr/>
            <p:nvPr/>
          </p:nvSpPr>
          <p:spPr>
            <a:xfrm>
              <a:off x="384303" y="1544734"/>
              <a:ext cx="2286000" cy="0"/>
            </a:xfrm>
            <a:prstGeom prst="line">
              <a:avLst/>
            </a:prstGeom>
            <a:ln w="19050" cap="rnd">
              <a:solidFill>
                <a:srgbClr val="D6001C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5" name="TextBox 24">
              <a:extLst>
                <a:ext uri="{FF2B5EF4-FFF2-40B4-BE49-F238E27FC236}">
                  <a16:creationId xmlns:a16="http://schemas.microsoft.com/office/drawing/2014/main" id="{4C3808A7-845C-FE3B-A897-CF24955458FD}"/>
                </a:ext>
              </a:extLst>
            </p:cNvPr>
            <p:cNvSpPr txBox="1"/>
            <p:nvPr/>
          </p:nvSpPr>
          <p:spPr>
            <a:xfrm>
              <a:off x="384302" y="1564813"/>
              <a:ext cx="2286000" cy="681284"/>
            </a:xfrm>
            <a:prstGeom prst="rect">
              <a:avLst/>
            </a:prstGeom>
          </p:spPr>
          <p:txBody>
            <a:bodyPr wrap="square" lIns="0" tIns="0" rIns="0" bIns="0" rtlCol="0" anchor="t">
              <a:noAutofit/>
            </a:bodyPr>
            <a:lstStyle/>
            <a:p>
              <a:pPr marL="0" lvl="0" indent="0" algn="r" rtl="1">
                <a:lnSpc>
                  <a:spcPts val="2520"/>
                </a:lnSpc>
              </a:pPr>
              <a:r>
                <a:rPr lang="fa-IR" sz="900" dirty="0">
                  <a:solidFill>
                    <a:srgbClr val="FFFFFF"/>
                  </a:solidFill>
                  <a:latin typeface="SG Kara" panose="00000500000000000000" pitchFamily="2" charset="-78"/>
                  <a:ea typeface="SG Kara" panose="00000500000000000000" pitchFamily="2" charset="-78"/>
                  <a:cs typeface="SG Kara" panose="00000500000000000000" pitchFamily="2" charset="-78"/>
                  <a:sym typeface="Poppins Light"/>
                </a:rPr>
                <a:t>ابزارهایی برای تحلیل داده ها و ارائه گزارش های تعاملی و پیش بینی ها</a:t>
              </a:r>
              <a:endParaRPr lang="en-US" sz="900" dirty="0">
                <a:solidFill>
                  <a:srgbClr val="FFFFFF"/>
                </a:solidFill>
                <a:latin typeface="SG Kara" panose="00000500000000000000" pitchFamily="2" charset="-78"/>
                <a:ea typeface="SG Kara" panose="00000500000000000000" pitchFamily="2" charset="-78"/>
                <a:cs typeface="SG Kara" panose="00000500000000000000" pitchFamily="2" charset="-78"/>
                <a:sym typeface="Poppins Light"/>
              </a:endParaRPr>
            </a:p>
          </p:txBody>
        </p:sp>
        <p:sp>
          <p:nvSpPr>
            <p:cNvPr id="76" name="TextBox 26">
              <a:extLst>
                <a:ext uri="{FF2B5EF4-FFF2-40B4-BE49-F238E27FC236}">
                  <a16:creationId xmlns:a16="http://schemas.microsoft.com/office/drawing/2014/main" id="{D8A050C8-B0AA-7748-F153-69C80ECA2994}"/>
                </a:ext>
              </a:extLst>
            </p:cNvPr>
            <p:cNvSpPr txBox="1"/>
            <p:nvPr/>
          </p:nvSpPr>
          <p:spPr>
            <a:xfrm>
              <a:off x="384304" y="739614"/>
              <a:ext cx="2467048" cy="64722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l">
                <a:lnSpc>
                  <a:spcPts val="6000"/>
                </a:lnSpc>
              </a:pPr>
              <a:r>
                <a:rPr lang="en-US" sz="2400" b="1" dirty="0">
                  <a:solidFill>
                    <a:srgbClr val="FFFFFF"/>
                  </a:solidFill>
                  <a:latin typeface="Poppins Medium Bold"/>
                  <a:ea typeface="Poppins Medium Bold"/>
                  <a:cs typeface="Poppins Medium Bold"/>
                  <a:sym typeface="Poppins Medium Bold"/>
                </a:rPr>
                <a:t>Data Analysis</a:t>
              </a:r>
            </a:p>
          </p:txBody>
        </p:sp>
      </p:grpSp>
      <p:sp>
        <p:nvSpPr>
          <p:cNvPr id="77" name="AutoShape 2">
            <a:extLst>
              <a:ext uri="{FF2B5EF4-FFF2-40B4-BE49-F238E27FC236}">
                <a16:creationId xmlns:a16="http://schemas.microsoft.com/office/drawing/2014/main" id="{89830391-84A8-4288-6B96-37DD3E5B4CDF}"/>
              </a:ext>
            </a:extLst>
          </p:cNvPr>
          <p:cNvSpPr/>
          <p:nvPr/>
        </p:nvSpPr>
        <p:spPr>
          <a:xfrm flipH="1" flipV="1">
            <a:off x="7842934" y="3099816"/>
            <a:ext cx="8274" cy="731520"/>
          </a:xfrm>
          <a:prstGeom prst="line">
            <a:avLst/>
          </a:prstGeom>
          <a:ln w="19050" cap="rnd">
            <a:solidFill>
              <a:srgbClr val="FFFF00"/>
            </a:solidFill>
            <a:prstDash val="solid"/>
            <a:headEnd type="oval" w="lg" len="lg"/>
            <a:tailEnd type="oval" w="lg" len="lg"/>
          </a:ln>
        </p:spPr>
      </p:sp>
    </p:spTree>
    <p:extLst>
      <p:ext uri="{BB962C8B-B14F-4D97-AF65-F5344CB8AC3E}">
        <p14:creationId xmlns:p14="http://schemas.microsoft.com/office/powerpoint/2010/main" val="29667302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D6560C2-32BF-AE6C-1425-B039104731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235" y="381551"/>
            <a:ext cx="606266" cy="60626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C4E0931-CF0A-969A-1AF2-3DA0215E0D7F}"/>
              </a:ext>
            </a:extLst>
          </p:cNvPr>
          <p:cNvSpPr txBox="1"/>
          <p:nvPr/>
        </p:nvSpPr>
        <p:spPr>
          <a:xfrm>
            <a:off x="1440987" y="453851"/>
            <a:ext cx="1014480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2700" b="1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راهکارها ...</a:t>
            </a:r>
            <a:endParaRPr lang="en-US" sz="2700" b="1" dirty="0">
              <a:solidFill>
                <a:schemeClr val="bg1"/>
              </a:solidFill>
              <a:latin typeface="SG Kara FaNum" pitchFamily="2" charset="-78"/>
              <a:ea typeface="SG Kara FaNum" pitchFamily="2" charset="-78"/>
              <a:cs typeface="SG Kara FaNum" pitchFamily="2" charset="-78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E92F8C3-5D4B-4E98-B30C-DF21DF18DF9D}"/>
              </a:ext>
            </a:extLst>
          </p:cNvPr>
          <p:cNvSpPr txBox="1"/>
          <p:nvPr/>
        </p:nvSpPr>
        <p:spPr>
          <a:xfrm>
            <a:off x="605235" y="6237288"/>
            <a:ext cx="25635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 dirty="0" err="1">
                <a:solidFill>
                  <a:schemeClr val="bg1">
                    <a:lumMod val="75000"/>
                  </a:schemeClr>
                </a:solidFill>
                <a:latin typeface="SG Kara FaNum Light" pitchFamily="2" charset="-78"/>
                <a:ea typeface="SG Kara FaNum Light" pitchFamily="2" charset="-78"/>
                <a:cs typeface="SG Kara FaNum Light" pitchFamily="2" charset="-78"/>
              </a:rPr>
              <a:t>education.systemgroup.net</a:t>
            </a:r>
            <a:endParaRPr lang="en-IR" sz="1200" spc="150" dirty="0">
              <a:solidFill>
                <a:schemeClr val="bg1">
                  <a:lumMod val="75000"/>
                </a:schemeClr>
              </a:solidFill>
              <a:latin typeface="SG Kara FaNum Light" pitchFamily="2" charset="-78"/>
              <a:ea typeface="SG Kara FaNum Light" pitchFamily="2" charset="-78"/>
              <a:cs typeface="SG Kara FaNum Light" pitchFamily="2" charset="-78"/>
            </a:endParaRPr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F48A4076-0E2A-2B19-4EE8-1E6603BE6657}"/>
              </a:ext>
            </a:extLst>
          </p:cNvPr>
          <p:cNvGrpSpPr/>
          <p:nvPr/>
        </p:nvGrpSpPr>
        <p:grpSpPr>
          <a:xfrm>
            <a:off x="3709523" y="3503456"/>
            <a:ext cx="717882" cy="1186586"/>
            <a:chOff x="15544800" y="2584411"/>
            <a:chExt cx="717882" cy="1186586"/>
          </a:xfrm>
        </p:grpSpPr>
        <p:pic>
          <p:nvPicPr>
            <p:cNvPr id="110" name="Picture 109">
              <a:extLst>
                <a:ext uri="{FF2B5EF4-FFF2-40B4-BE49-F238E27FC236}">
                  <a16:creationId xmlns:a16="http://schemas.microsoft.com/office/drawing/2014/main" id="{38FE81BA-80CD-A06F-3557-8F4A753391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clrChange>
                <a:clrFrom>
                  <a:srgbClr val="FCFEFD"/>
                </a:clrFrom>
                <a:clrTo>
                  <a:srgbClr val="FCFEFD">
                    <a:alpha val="0"/>
                  </a:srgbClr>
                </a:clrTo>
              </a:clrChange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257" t="9347" r="25998" b="9488"/>
            <a:stretch/>
          </p:blipFill>
          <p:spPr>
            <a:xfrm>
              <a:off x="15544800" y="2964412"/>
              <a:ext cx="717882" cy="806585"/>
            </a:xfrm>
            <a:prstGeom prst="rect">
              <a:avLst/>
            </a:prstGeom>
          </p:spPr>
        </p:pic>
        <p:sp>
          <p:nvSpPr>
            <p:cNvPr id="111" name="TextBox 23">
              <a:extLst>
                <a:ext uri="{FF2B5EF4-FFF2-40B4-BE49-F238E27FC236}">
                  <a16:creationId xmlns:a16="http://schemas.microsoft.com/office/drawing/2014/main" id="{5BAF4394-641F-5261-74CD-CC5A927DCBFF}"/>
                </a:ext>
              </a:extLst>
            </p:cNvPr>
            <p:cNvSpPr txBox="1"/>
            <p:nvPr/>
          </p:nvSpPr>
          <p:spPr>
            <a:xfrm>
              <a:off x="15605852" y="2584411"/>
              <a:ext cx="595778" cy="36619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232"/>
                </a:lnSpc>
              </a:pPr>
              <a:r>
                <a:rPr lang="en-US" sz="1600" b="1" dirty="0">
                  <a:solidFill>
                    <a:srgbClr val="D6001C"/>
                  </a:solidFill>
                  <a:latin typeface="Poppins Medium Bold"/>
                  <a:ea typeface="Poppins Medium Bold"/>
                  <a:cs typeface="Poppins Medium Bold"/>
                  <a:sym typeface="Poppins Medium Bold"/>
                </a:rPr>
                <a:t>CRM</a:t>
              </a:r>
            </a:p>
          </p:txBody>
        </p: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A2F864F7-9483-D15B-F8DA-2E2E0ACE2925}"/>
              </a:ext>
            </a:extLst>
          </p:cNvPr>
          <p:cNvGrpSpPr/>
          <p:nvPr/>
        </p:nvGrpSpPr>
        <p:grpSpPr>
          <a:xfrm>
            <a:off x="4328648" y="4988263"/>
            <a:ext cx="717882" cy="1186586"/>
            <a:chOff x="15544800" y="2584411"/>
            <a:chExt cx="717882" cy="1186586"/>
          </a:xfrm>
        </p:grpSpPr>
        <p:pic>
          <p:nvPicPr>
            <p:cNvPr id="113" name="Picture 112">
              <a:extLst>
                <a:ext uri="{FF2B5EF4-FFF2-40B4-BE49-F238E27FC236}">
                  <a16:creationId xmlns:a16="http://schemas.microsoft.com/office/drawing/2014/main" id="{1F249813-E73B-EA97-E719-6FC922B25A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clrChange>
                <a:clrFrom>
                  <a:srgbClr val="FCFEFD"/>
                </a:clrFrom>
                <a:clrTo>
                  <a:srgbClr val="FCFEFD">
                    <a:alpha val="0"/>
                  </a:srgbClr>
                </a:clrTo>
              </a:clrChange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257" t="9347" r="25998" b="9488"/>
            <a:stretch/>
          </p:blipFill>
          <p:spPr>
            <a:xfrm>
              <a:off x="15544800" y="2964412"/>
              <a:ext cx="717882" cy="806585"/>
            </a:xfrm>
            <a:prstGeom prst="rect">
              <a:avLst/>
            </a:prstGeom>
          </p:spPr>
        </p:pic>
        <p:sp>
          <p:nvSpPr>
            <p:cNvPr id="114" name="TextBox 23">
              <a:extLst>
                <a:ext uri="{FF2B5EF4-FFF2-40B4-BE49-F238E27FC236}">
                  <a16:creationId xmlns:a16="http://schemas.microsoft.com/office/drawing/2014/main" id="{FF49AAED-BA8A-4369-D215-3BCB646D1900}"/>
                </a:ext>
              </a:extLst>
            </p:cNvPr>
            <p:cNvSpPr txBox="1"/>
            <p:nvPr/>
          </p:nvSpPr>
          <p:spPr>
            <a:xfrm>
              <a:off x="15605852" y="2584411"/>
              <a:ext cx="595778" cy="36619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232"/>
                </a:lnSpc>
              </a:pPr>
              <a:r>
                <a:rPr lang="en-US" sz="1600" b="1" dirty="0">
                  <a:solidFill>
                    <a:srgbClr val="D6001C"/>
                  </a:solidFill>
                  <a:latin typeface="Poppins Medium Bold"/>
                  <a:ea typeface="Poppins Medium Bold"/>
                  <a:cs typeface="Poppins Medium Bold"/>
                  <a:sym typeface="Poppins Medium Bold"/>
                </a:rPr>
                <a:t>HR</a:t>
              </a:r>
            </a:p>
          </p:txBody>
        </p:sp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83257935-66B0-8746-D99A-B91CC7C992F7}"/>
              </a:ext>
            </a:extLst>
          </p:cNvPr>
          <p:cNvGrpSpPr/>
          <p:nvPr/>
        </p:nvGrpSpPr>
        <p:grpSpPr>
          <a:xfrm>
            <a:off x="8357723" y="3487531"/>
            <a:ext cx="717882" cy="1186586"/>
            <a:chOff x="15544800" y="2584411"/>
            <a:chExt cx="717882" cy="1186586"/>
          </a:xfrm>
        </p:grpSpPr>
        <p:pic>
          <p:nvPicPr>
            <p:cNvPr id="116" name="Picture 115">
              <a:extLst>
                <a:ext uri="{FF2B5EF4-FFF2-40B4-BE49-F238E27FC236}">
                  <a16:creationId xmlns:a16="http://schemas.microsoft.com/office/drawing/2014/main" id="{C6948535-7B04-7699-CC0C-1E22B77FE5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clrChange>
                <a:clrFrom>
                  <a:srgbClr val="FCFEFD"/>
                </a:clrFrom>
                <a:clrTo>
                  <a:srgbClr val="FCFEFD">
                    <a:alpha val="0"/>
                  </a:srgbClr>
                </a:clrTo>
              </a:clrChange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257" t="9347" r="25998" b="9488"/>
            <a:stretch/>
          </p:blipFill>
          <p:spPr>
            <a:xfrm>
              <a:off x="15544800" y="2964412"/>
              <a:ext cx="717882" cy="806585"/>
            </a:xfrm>
            <a:prstGeom prst="rect">
              <a:avLst/>
            </a:prstGeom>
          </p:spPr>
        </p:pic>
        <p:sp>
          <p:nvSpPr>
            <p:cNvPr id="117" name="TextBox 23">
              <a:extLst>
                <a:ext uri="{FF2B5EF4-FFF2-40B4-BE49-F238E27FC236}">
                  <a16:creationId xmlns:a16="http://schemas.microsoft.com/office/drawing/2014/main" id="{7E527A53-B3F2-4CE6-CB9E-BF6B51A670C1}"/>
                </a:ext>
              </a:extLst>
            </p:cNvPr>
            <p:cNvSpPr txBox="1"/>
            <p:nvPr/>
          </p:nvSpPr>
          <p:spPr>
            <a:xfrm>
              <a:off x="15605852" y="2584411"/>
              <a:ext cx="595778" cy="36619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232"/>
                </a:lnSpc>
              </a:pPr>
              <a:r>
                <a:rPr lang="en-US" sz="1600" b="1" dirty="0">
                  <a:solidFill>
                    <a:srgbClr val="D6001C"/>
                  </a:solidFill>
                  <a:latin typeface="Poppins Medium Bold"/>
                  <a:ea typeface="Poppins Medium Bold"/>
                  <a:cs typeface="Poppins Medium Bold"/>
                  <a:sym typeface="Poppins Medium Bold"/>
                </a:rPr>
                <a:t>SALE</a:t>
              </a:r>
            </a:p>
          </p:txBody>
        </p:sp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B0966ED3-040F-4029-58AB-5139AB0C9762}"/>
              </a:ext>
            </a:extLst>
          </p:cNvPr>
          <p:cNvGrpSpPr/>
          <p:nvPr/>
        </p:nvGrpSpPr>
        <p:grpSpPr>
          <a:xfrm>
            <a:off x="7186148" y="4988263"/>
            <a:ext cx="717882" cy="1186586"/>
            <a:chOff x="15544800" y="2584411"/>
            <a:chExt cx="717882" cy="1186586"/>
          </a:xfrm>
        </p:grpSpPr>
        <p:pic>
          <p:nvPicPr>
            <p:cNvPr id="119" name="Picture 118">
              <a:extLst>
                <a:ext uri="{FF2B5EF4-FFF2-40B4-BE49-F238E27FC236}">
                  <a16:creationId xmlns:a16="http://schemas.microsoft.com/office/drawing/2014/main" id="{3A1B0281-A409-BA5D-68E1-2B3F351D72D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clrChange>
                <a:clrFrom>
                  <a:srgbClr val="FCFEFD"/>
                </a:clrFrom>
                <a:clrTo>
                  <a:srgbClr val="FCFEFD">
                    <a:alpha val="0"/>
                  </a:srgbClr>
                </a:clrTo>
              </a:clrChange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257" t="9347" r="25998" b="9488"/>
            <a:stretch/>
          </p:blipFill>
          <p:spPr>
            <a:xfrm>
              <a:off x="15544800" y="2964412"/>
              <a:ext cx="717882" cy="806585"/>
            </a:xfrm>
            <a:prstGeom prst="rect">
              <a:avLst/>
            </a:prstGeom>
          </p:spPr>
        </p:pic>
        <p:sp>
          <p:nvSpPr>
            <p:cNvPr id="120" name="TextBox 23">
              <a:extLst>
                <a:ext uri="{FF2B5EF4-FFF2-40B4-BE49-F238E27FC236}">
                  <a16:creationId xmlns:a16="http://schemas.microsoft.com/office/drawing/2014/main" id="{55090255-FA7D-3E60-1302-C77230E0D124}"/>
                </a:ext>
              </a:extLst>
            </p:cNvPr>
            <p:cNvSpPr txBox="1"/>
            <p:nvPr/>
          </p:nvSpPr>
          <p:spPr>
            <a:xfrm>
              <a:off x="15605852" y="2584411"/>
              <a:ext cx="595778" cy="36035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232"/>
                </a:lnSpc>
              </a:pPr>
              <a:r>
                <a:rPr lang="en-US" sz="1600" b="1" dirty="0">
                  <a:solidFill>
                    <a:srgbClr val="D6001C"/>
                  </a:solidFill>
                  <a:latin typeface="Poppins Medium Bold"/>
                  <a:ea typeface="Poppins Medium Bold"/>
                  <a:cs typeface="Poppins Medium Bold"/>
                  <a:sym typeface="Poppins Medium Bold"/>
                </a:rPr>
                <a:t>SCM</a:t>
              </a:r>
            </a:p>
          </p:txBody>
        </p:sp>
      </p:grpSp>
      <p:pic>
        <p:nvPicPr>
          <p:cNvPr id="121" name="Picture 120">
            <a:extLst>
              <a:ext uri="{FF2B5EF4-FFF2-40B4-BE49-F238E27FC236}">
                <a16:creationId xmlns:a16="http://schemas.microsoft.com/office/drawing/2014/main" id="{BF66AFB5-B0A0-09AA-336B-3822BBF6AAD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2270" y="5266731"/>
            <a:ext cx="988138" cy="1474832"/>
          </a:xfrm>
          <a:prstGeom prst="rect">
            <a:avLst/>
          </a:prstGeom>
        </p:spPr>
      </p:pic>
      <p:grpSp>
        <p:nvGrpSpPr>
          <p:cNvPr id="122" name="Group 121">
            <a:extLst>
              <a:ext uri="{FF2B5EF4-FFF2-40B4-BE49-F238E27FC236}">
                <a16:creationId xmlns:a16="http://schemas.microsoft.com/office/drawing/2014/main" id="{16827BD1-E494-0AA5-2D32-4E1059F84D04}"/>
              </a:ext>
            </a:extLst>
          </p:cNvPr>
          <p:cNvGrpSpPr/>
          <p:nvPr/>
        </p:nvGrpSpPr>
        <p:grpSpPr>
          <a:xfrm>
            <a:off x="4879809" y="520526"/>
            <a:ext cx="1179380" cy="1004022"/>
            <a:chOff x="5974122" y="1445257"/>
            <a:chExt cx="1179380" cy="1004022"/>
          </a:xfrm>
        </p:grpSpPr>
        <p:pic>
          <p:nvPicPr>
            <p:cNvPr id="123" name="Picture 122">
              <a:extLst>
                <a:ext uri="{FF2B5EF4-FFF2-40B4-BE49-F238E27FC236}">
                  <a16:creationId xmlns:a16="http://schemas.microsoft.com/office/drawing/2014/main" id="{8F584A8B-36C0-491B-A157-8C0FD48E3D5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45118" y="1730439"/>
              <a:ext cx="717883" cy="718840"/>
            </a:xfrm>
            <a:prstGeom prst="rect">
              <a:avLst/>
            </a:prstGeom>
          </p:spPr>
        </p:pic>
        <p:sp>
          <p:nvSpPr>
            <p:cNvPr id="124" name="TextBox 21">
              <a:extLst>
                <a:ext uri="{FF2B5EF4-FFF2-40B4-BE49-F238E27FC236}">
                  <a16:creationId xmlns:a16="http://schemas.microsoft.com/office/drawing/2014/main" id="{712717FA-0BCA-4CB9-7B0A-6EE3C12EC4E9}"/>
                </a:ext>
              </a:extLst>
            </p:cNvPr>
            <p:cNvSpPr txBox="1"/>
            <p:nvPr/>
          </p:nvSpPr>
          <p:spPr>
            <a:xfrm>
              <a:off x="5974122" y="1445257"/>
              <a:ext cx="1179380" cy="29072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2520"/>
                </a:lnSpc>
                <a:spcBef>
                  <a:spcPct val="0"/>
                </a:spcBef>
              </a:pPr>
              <a:r>
                <a:rPr lang="en-US" sz="1400" dirty="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Data Analyst</a:t>
              </a:r>
              <a:endParaRPr lang="en-US" sz="1400" u="none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7DA2389E-FECF-C94B-866F-4B485D5453C7}"/>
              </a:ext>
            </a:extLst>
          </p:cNvPr>
          <p:cNvGrpSpPr/>
          <p:nvPr/>
        </p:nvGrpSpPr>
        <p:grpSpPr>
          <a:xfrm>
            <a:off x="6268739" y="520526"/>
            <a:ext cx="1179380" cy="1004022"/>
            <a:chOff x="5974122" y="1445257"/>
            <a:chExt cx="1179380" cy="1004022"/>
          </a:xfrm>
        </p:grpSpPr>
        <p:pic>
          <p:nvPicPr>
            <p:cNvPr id="135" name="Picture 134">
              <a:extLst>
                <a:ext uri="{FF2B5EF4-FFF2-40B4-BE49-F238E27FC236}">
                  <a16:creationId xmlns:a16="http://schemas.microsoft.com/office/drawing/2014/main" id="{9142A661-E134-0788-7C97-6516E9CD20F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45118" y="1730439"/>
              <a:ext cx="717883" cy="718840"/>
            </a:xfrm>
            <a:prstGeom prst="rect">
              <a:avLst/>
            </a:prstGeom>
          </p:spPr>
        </p:pic>
        <p:sp>
          <p:nvSpPr>
            <p:cNvPr id="136" name="TextBox 21">
              <a:extLst>
                <a:ext uri="{FF2B5EF4-FFF2-40B4-BE49-F238E27FC236}">
                  <a16:creationId xmlns:a16="http://schemas.microsoft.com/office/drawing/2014/main" id="{4DDC4F8F-A4A2-DDD0-EF60-F4D7C47F8BC9}"/>
                </a:ext>
              </a:extLst>
            </p:cNvPr>
            <p:cNvSpPr txBox="1"/>
            <p:nvPr/>
          </p:nvSpPr>
          <p:spPr>
            <a:xfrm>
              <a:off x="5974122" y="1445257"/>
              <a:ext cx="1179380" cy="29072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2520"/>
                </a:lnSpc>
                <a:spcBef>
                  <a:spcPct val="0"/>
                </a:spcBef>
              </a:pPr>
              <a:r>
                <a:rPr lang="en-US" sz="1400" dirty="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Dashboard</a:t>
              </a:r>
              <a:endParaRPr lang="en-US" sz="1400" u="none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</p:grpSp>
      <p:sp>
        <p:nvSpPr>
          <p:cNvPr id="137" name="AutoShape 4">
            <a:extLst>
              <a:ext uri="{FF2B5EF4-FFF2-40B4-BE49-F238E27FC236}">
                <a16:creationId xmlns:a16="http://schemas.microsoft.com/office/drawing/2014/main" id="{5D551CDE-1AE5-0C2F-E403-F5CFB0CB55DA}"/>
              </a:ext>
            </a:extLst>
          </p:cNvPr>
          <p:cNvSpPr/>
          <p:nvPr/>
        </p:nvSpPr>
        <p:spPr>
          <a:xfrm flipV="1">
            <a:off x="3764895" y="1987425"/>
            <a:ext cx="8229600" cy="0"/>
          </a:xfrm>
          <a:prstGeom prst="line">
            <a:avLst/>
          </a:prstGeom>
          <a:ln w="1905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8" name="TextBox 19">
            <a:extLst>
              <a:ext uri="{FF2B5EF4-FFF2-40B4-BE49-F238E27FC236}">
                <a16:creationId xmlns:a16="http://schemas.microsoft.com/office/drawing/2014/main" id="{B3DBE3C9-E7B8-CEC9-9F38-D56D0605E7B0}"/>
              </a:ext>
            </a:extLst>
          </p:cNvPr>
          <p:cNvSpPr txBox="1"/>
          <p:nvPr/>
        </p:nvSpPr>
        <p:spPr>
          <a:xfrm>
            <a:off x="9968846" y="1534073"/>
            <a:ext cx="2194580" cy="3779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232"/>
              </a:lnSpc>
            </a:pPr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Data Consumers</a:t>
            </a:r>
          </a:p>
        </p:txBody>
      </p:sp>
      <p:sp>
        <p:nvSpPr>
          <p:cNvPr id="139" name="TextBox 19">
            <a:extLst>
              <a:ext uri="{FF2B5EF4-FFF2-40B4-BE49-F238E27FC236}">
                <a16:creationId xmlns:a16="http://schemas.microsoft.com/office/drawing/2014/main" id="{7B4C69DE-94E7-6D4D-5AF6-FF39000A80A2}"/>
              </a:ext>
            </a:extLst>
          </p:cNvPr>
          <p:cNvSpPr txBox="1"/>
          <p:nvPr/>
        </p:nvSpPr>
        <p:spPr>
          <a:xfrm>
            <a:off x="9968846" y="2028880"/>
            <a:ext cx="2194580" cy="3779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232"/>
              </a:lnSpc>
            </a:pPr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Data Producers</a:t>
            </a:r>
          </a:p>
        </p:txBody>
      </p: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82F7E79E-1AED-DE74-D9DF-BE1725D549D2}"/>
              </a:ext>
            </a:extLst>
          </p:cNvPr>
          <p:cNvCxnSpPr>
            <a:stCxn id="111" idx="0"/>
            <a:endCxn id="123" idx="2"/>
          </p:cNvCxnSpPr>
          <p:nvPr/>
        </p:nvCxnSpPr>
        <p:spPr>
          <a:xfrm flipV="1">
            <a:off x="4068464" y="1524548"/>
            <a:ext cx="1441283" cy="1978908"/>
          </a:xfrm>
          <a:prstGeom prst="straightConnector1">
            <a:avLst/>
          </a:prstGeom>
          <a:ln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Arrow Connector 142">
            <a:extLst>
              <a:ext uri="{FF2B5EF4-FFF2-40B4-BE49-F238E27FC236}">
                <a16:creationId xmlns:a16="http://schemas.microsoft.com/office/drawing/2014/main" id="{28E6BA90-D686-156F-2886-F288EF1CE47F}"/>
              </a:ext>
            </a:extLst>
          </p:cNvPr>
          <p:cNvCxnSpPr>
            <a:cxnSpLocks/>
            <a:stCxn id="111" idx="0"/>
            <a:endCxn id="135" idx="2"/>
          </p:cNvCxnSpPr>
          <p:nvPr/>
        </p:nvCxnSpPr>
        <p:spPr>
          <a:xfrm flipV="1">
            <a:off x="4068464" y="1524548"/>
            <a:ext cx="2830213" cy="1978908"/>
          </a:xfrm>
          <a:prstGeom prst="straightConnector1">
            <a:avLst/>
          </a:prstGeom>
          <a:ln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FC439230-4AED-AE63-7861-197D64813851}"/>
              </a:ext>
            </a:extLst>
          </p:cNvPr>
          <p:cNvCxnSpPr>
            <a:cxnSpLocks/>
            <a:stCxn id="114" idx="0"/>
            <a:endCxn id="123" idx="2"/>
          </p:cNvCxnSpPr>
          <p:nvPr/>
        </p:nvCxnSpPr>
        <p:spPr>
          <a:xfrm flipV="1">
            <a:off x="4687589" y="1524548"/>
            <a:ext cx="822158" cy="3463715"/>
          </a:xfrm>
          <a:prstGeom prst="straightConnector1">
            <a:avLst/>
          </a:prstGeom>
          <a:ln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11E1B86C-DFB3-6481-5409-7B3623203C88}"/>
              </a:ext>
            </a:extLst>
          </p:cNvPr>
          <p:cNvCxnSpPr>
            <a:cxnSpLocks/>
            <a:stCxn id="114" idx="0"/>
            <a:endCxn id="135" idx="2"/>
          </p:cNvCxnSpPr>
          <p:nvPr/>
        </p:nvCxnSpPr>
        <p:spPr>
          <a:xfrm flipV="1">
            <a:off x="4687589" y="1524548"/>
            <a:ext cx="2211088" cy="3463715"/>
          </a:xfrm>
          <a:prstGeom prst="straightConnector1">
            <a:avLst/>
          </a:prstGeom>
          <a:ln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53209CF6-AEA2-56EE-0AC5-0628A6F0F906}"/>
              </a:ext>
            </a:extLst>
          </p:cNvPr>
          <p:cNvCxnSpPr>
            <a:cxnSpLocks/>
            <a:stCxn id="117" idx="0"/>
            <a:endCxn id="123" idx="2"/>
          </p:cNvCxnSpPr>
          <p:nvPr/>
        </p:nvCxnSpPr>
        <p:spPr>
          <a:xfrm flipH="1" flipV="1">
            <a:off x="5509747" y="1524548"/>
            <a:ext cx="3206917" cy="1962983"/>
          </a:xfrm>
          <a:prstGeom prst="straightConnector1">
            <a:avLst/>
          </a:prstGeom>
          <a:ln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C377BDA7-EC67-17CC-C560-E6FF68A2B416}"/>
              </a:ext>
            </a:extLst>
          </p:cNvPr>
          <p:cNvCxnSpPr>
            <a:cxnSpLocks/>
            <a:stCxn id="117" idx="0"/>
            <a:endCxn id="135" idx="2"/>
          </p:cNvCxnSpPr>
          <p:nvPr/>
        </p:nvCxnSpPr>
        <p:spPr>
          <a:xfrm flipH="1" flipV="1">
            <a:off x="6898677" y="1524548"/>
            <a:ext cx="1817987" cy="1962983"/>
          </a:xfrm>
          <a:prstGeom prst="straightConnector1">
            <a:avLst/>
          </a:prstGeom>
          <a:ln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5F51A926-D78A-AB3F-9FC2-CA8CC2448DE3}"/>
              </a:ext>
            </a:extLst>
          </p:cNvPr>
          <p:cNvCxnSpPr>
            <a:cxnSpLocks/>
            <a:stCxn id="120" idx="0"/>
            <a:endCxn id="135" idx="2"/>
          </p:cNvCxnSpPr>
          <p:nvPr/>
        </p:nvCxnSpPr>
        <p:spPr>
          <a:xfrm flipH="1" flipV="1">
            <a:off x="6898677" y="1524548"/>
            <a:ext cx="646412" cy="3463715"/>
          </a:xfrm>
          <a:prstGeom prst="straightConnector1">
            <a:avLst/>
          </a:prstGeom>
          <a:ln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Arrow Connector 160">
            <a:extLst>
              <a:ext uri="{FF2B5EF4-FFF2-40B4-BE49-F238E27FC236}">
                <a16:creationId xmlns:a16="http://schemas.microsoft.com/office/drawing/2014/main" id="{691CB714-5C7B-36AC-E1E1-86925BC7D4AB}"/>
              </a:ext>
            </a:extLst>
          </p:cNvPr>
          <p:cNvCxnSpPr>
            <a:cxnSpLocks/>
            <a:stCxn id="120" idx="0"/>
            <a:endCxn id="123" idx="2"/>
          </p:cNvCxnSpPr>
          <p:nvPr/>
        </p:nvCxnSpPr>
        <p:spPr>
          <a:xfrm flipH="1" flipV="1">
            <a:off x="5509747" y="1524548"/>
            <a:ext cx="2035342" cy="3463715"/>
          </a:xfrm>
          <a:prstGeom prst="straightConnector1">
            <a:avLst/>
          </a:prstGeom>
          <a:ln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7850D5C3-7DA1-387E-7370-25E70DA07A91}"/>
              </a:ext>
            </a:extLst>
          </p:cNvPr>
          <p:cNvGrpSpPr/>
          <p:nvPr/>
        </p:nvGrpSpPr>
        <p:grpSpPr>
          <a:xfrm>
            <a:off x="607631" y="3007411"/>
            <a:ext cx="1924674" cy="2871180"/>
            <a:chOff x="235311" y="1414257"/>
            <a:chExt cx="1924674" cy="2871180"/>
          </a:xfrm>
        </p:grpSpPr>
        <p:grpSp>
          <p:nvGrpSpPr>
            <p:cNvPr id="165" name="Group 164">
              <a:extLst>
                <a:ext uri="{FF2B5EF4-FFF2-40B4-BE49-F238E27FC236}">
                  <a16:creationId xmlns:a16="http://schemas.microsoft.com/office/drawing/2014/main" id="{10BF7DC0-3A0D-5305-56FE-7FB1FF32FCE1}"/>
                </a:ext>
              </a:extLst>
            </p:cNvPr>
            <p:cNvGrpSpPr/>
            <p:nvPr/>
          </p:nvGrpSpPr>
          <p:grpSpPr>
            <a:xfrm>
              <a:off x="237481" y="1906843"/>
              <a:ext cx="1060704" cy="914400"/>
              <a:chOff x="237481" y="1906843"/>
              <a:chExt cx="1060704" cy="914400"/>
            </a:xfrm>
          </p:grpSpPr>
          <p:sp>
            <p:nvSpPr>
              <p:cNvPr id="178" name="Hexagon 177">
                <a:extLst>
                  <a:ext uri="{FF2B5EF4-FFF2-40B4-BE49-F238E27FC236}">
                    <a16:creationId xmlns:a16="http://schemas.microsoft.com/office/drawing/2014/main" id="{E5E28E5B-FDA9-2356-F37E-1115B18D958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37481" y="1906843"/>
                <a:ext cx="1060704" cy="914400"/>
              </a:xfrm>
              <a:custGeom>
                <a:avLst/>
                <a:gdLst>
                  <a:gd name="connsiteX0" fmla="*/ 0 w 1060704"/>
                  <a:gd name="connsiteY0" fmla="*/ 457200 h 914400"/>
                  <a:gd name="connsiteX1" fmla="*/ 228600 w 1060704"/>
                  <a:gd name="connsiteY1" fmla="*/ 0 h 914400"/>
                  <a:gd name="connsiteX2" fmla="*/ 832104 w 1060704"/>
                  <a:gd name="connsiteY2" fmla="*/ 0 h 914400"/>
                  <a:gd name="connsiteX3" fmla="*/ 1060704 w 1060704"/>
                  <a:gd name="connsiteY3" fmla="*/ 457200 h 914400"/>
                  <a:gd name="connsiteX4" fmla="*/ 832104 w 1060704"/>
                  <a:gd name="connsiteY4" fmla="*/ 914400 h 914400"/>
                  <a:gd name="connsiteX5" fmla="*/ 228600 w 1060704"/>
                  <a:gd name="connsiteY5" fmla="*/ 914400 h 914400"/>
                  <a:gd name="connsiteX6" fmla="*/ 0 w 1060704"/>
                  <a:gd name="connsiteY6" fmla="*/ 457200 h 914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60704" h="914400" extrusionOk="0">
                    <a:moveTo>
                      <a:pt x="0" y="457200"/>
                    </a:moveTo>
                    <a:cubicBezTo>
                      <a:pt x="105110" y="269524"/>
                      <a:pt x="194665" y="113122"/>
                      <a:pt x="228600" y="0"/>
                    </a:cubicBezTo>
                    <a:cubicBezTo>
                      <a:pt x="473230" y="-2417"/>
                      <a:pt x="698530" y="6264"/>
                      <a:pt x="832104" y="0"/>
                    </a:cubicBezTo>
                    <a:cubicBezTo>
                      <a:pt x="881155" y="123597"/>
                      <a:pt x="947216" y="233189"/>
                      <a:pt x="1060704" y="457200"/>
                    </a:cubicBezTo>
                    <a:cubicBezTo>
                      <a:pt x="991009" y="599384"/>
                      <a:pt x="925881" y="746841"/>
                      <a:pt x="832104" y="914400"/>
                    </a:cubicBezTo>
                    <a:cubicBezTo>
                      <a:pt x="541819" y="914074"/>
                      <a:pt x="426857" y="890985"/>
                      <a:pt x="228600" y="914400"/>
                    </a:cubicBezTo>
                    <a:cubicBezTo>
                      <a:pt x="174265" y="788510"/>
                      <a:pt x="53597" y="603545"/>
                      <a:pt x="0" y="457200"/>
                    </a:cubicBezTo>
                    <a:close/>
                  </a:path>
                </a:pathLst>
              </a:custGeom>
              <a:noFill/>
              <a:ln w="28575">
                <a:solidFill>
                  <a:srgbClr val="41B2C1"/>
                </a:solidFill>
                <a:extLst>
                  <a:ext uri="{C807C97D-BFC1-408E-A445-0C87EB9F89A2}">
                    <ask:lineSketchStyleProps xmlns:ask="http://schemas.microsoft.com/office/drawing/2018/sketchyshapes" sd="652792725">
                      <a:prstGeom prst="hexagon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79" name="TextBox 23">
                <a:extLst>
                  <a:ext uri="{FF2B5EF4-FFF2-40B4-BE49-F238E27FC236}">
                    <a16:creationId xmlns:a16="http://schemas.microsoft.com/office/drawing/2014/main" id="{25661013-4B10-14FA-6C44-8952A0E38ED4}"/>
                  </a:ext>
                </a:extLst>
              </p:cNvPr>
              <p:cNvSpPr txBox="1"/>
              <p:nvPr/>
            </p:nvSpPr>
            <p:spPr>
              <a:xfrm>
                <a:off x="280765" y="2129164"/>
                <a:ext cx="949967" cy="369332"/>
              </a:xfrm>
              <a:prstGeom prst="rect">
                <a:avLst/>
              </a:prstGeom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 rtl="1">
                  <a:lnSpc>
                    <a:spcPts val="3232"/>
                  </a:lnSpc>
                </a:pPr>
                <a:r>
                  <a:rPr lang="fa-IR" sz="1600" dirty="0">
                    <a:solidFill>
                      <a:schemeClr val="bg1"/>
                    </a:solidFill>
                    <a:latin typeface="SG Kara" panose="00000500000000000000" pitchFamily="2" charset="-78"/>
                    <a:ea typeface="SG Kara" panose="00000500000000000000" pitchFamily="2" charset="-78"/>
                    <a:cs typeface="SG Kara" panose="00000500000000000000" pitchFamily="2" charset="-78"/>
                    <a:sym typeface="Poppins Medium Bold"/>
                  </a:rPr>
                  <a:t>افت سرعت</a:t>
                </a:r>
                <a:endParaRPr lang="en-US" sz="1600" dirty="0">
                  <a:solidFill>
                    <a:schemeClr val="bg1"/>
                  </a:solidFill>
                  <a:latin typeface="SG Kara" panose="00000500000000000000" pitchFamily="2" charset="-78"/>
                  <a:ea typeface="SG Kara" panose="00000500000000000000" pitchFamily="2" charset="-78"/>
                  <a:cs typeface="SG Kara" panose="00000500000000000000" pitchFamily="2" charset="-78"/>
                  <a:sym typeface="Poppins Medium Bold"/>
                </a:endParaRPr>
              </a:p>
            </p:txBody>
          </p:sp>
        </p:grpSp>
        <p:grpSp>
          <p:nvGrpSpPr>
            <p:cNvPr id="166" name="Group 165">
              <a:extLst>
                <a:ext uri="{FF2B5EF4-FFF2-40B4-BE49-F238E27FC236}">
                  <a16:creationId xmlns:a16="http://schemas.microsoft.com/office/drawing/2014/main" id="{8EDDE136-BA3F-4146-227B-B68ACE06224C}"/>
                </a:ext>
              </a:extLst>
            </p:cNvPr>
            <p:cNvGrpSpPr/>
            <p:nvPr/>
          </p:nvGrpSpPr>
          <p:grpSpPr>
            <a:xfrm>
              <a:off x="1099281" y="2393706"/>
              <a:ext cx="1060704" cy="914400"/>
              <a:chOff x="1575531" y="2660406"/>
              <a:chExt cx="1060704" cy="914400"/>
            </a:xfrm>
          </p:grpSpPr>
          <p:sp>
            <p:nvSpPr>
              <p:cNvPr id="176" name="Hexagon 175">
                <a:extLst>
                  <a:ext uri="{FF2B5EF4-FFF2-40B4-BE49-F238E27FC236}">
                    <a16:creationId xmlns:a16="http://schemas.microsoft.com/office/drawing/2014/main" id="{F3AFE40F-A1E1-5E07-0A04-D41F947B550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575531" y="2660406"/>
                <a:ext cx="1060704" cy="914400"/>
              </a:xfrm>
              <a:custGeom>
                <a:avLst/>
                <a:gdLst>
                  <a:gd name="connsiteX0" fmla="*/ 0 w 1060704"/>
                  <a:gd name="connsiteY0" fmla="*/ 457200 h 914400"/>
                  <a:gd name="connsiteX1" fmla="*/ 228600 w 1060704"/>
                  <a:gd name="connsiteY1" fmla="*/ 0 h 914400"/>
                  <a:gd name="connsiteX2" fmla="*/ 832104 w 1060704"/>
                  <a:gd name="connsiteY2" fmla="*/ 0 h 914400"/>
                  <a:gd name="connsiteX3" fmla="*/ 1060704 w 1060704"/>
                  <a:gd name="connsiteY3" fmla="*/ 457200 h 914400"/>
                  <a:gd name="connsiteX4" fmla="*/ 832104 w 1060704"/>
                  <a:gd name="connsiteY4" fmla="*/ 914400 h 914400"/>
                  <a:gd name="connsiteX5" fmla="*/ 228600 w 1060704"/>
                  <a:gd name="connsiteY5" fmla="*/ 914400 h 914400"/>
                  <a:gd name="connsiteX6" fmla="*/ 0 w 1060704"/>
                  <a:gd name="connsiteY6" fmla="*/ 457200 h 914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60704" h="914400" extrusionOk="0">
                    <a:moveTo>
                      <a:pt x="0" y="457200"/>
                    </a:moveTo>
                    <a:cubicBezTo>
                      <a:pt x="68014" y="356011"/>
                      <a:pt x="162067" y="103669"/>
                      <a:pt x="228600" y="0"/>
                    </a:cubicBezTo>
                    <a:cubicBezTo>
                      <a:pt x="526228" y="-27704"/>
                      <a:pt x="611017" y="-25123"/>
                      <a:pt x="832104" y="0"/>
                    </a:cubicBezTo>
                    <a:cubicBezTo>
                      <a:pt x="907073" y="201451"/>
                      <a:pt x="991798" y="337542"/>
                      <a:pt x="1060704" y="457200"/>
                    </a:cubicBezTo>
                    <a:cubicBezTo>
                      <a:pt x="973011" y="598045"/>
                      <a:pt x="909806" y="713107"/>
                      <a:pt x="832104" y="914400"/>
                    </a:cubicBezTo>
                    <a:cubicBezTo>
                      <a:pt x="533788" y="932954"/>
                      <a:pt x="405480" y="916600"/>
                      <a:pt x="228600" y="914400"/>
                    </a:cubicBezTo>
                    <a:cubicBezTo>
                      <a:pt x="123750" y="732996"/>
                      <a:pt x="70929" y="557228"/>
                      <a:pt x="0" y="457200"/>
                    </a:cubicBezTo>
                    <a:close/>
                  </a:path>
                </a:pathLst>
              </a:custGeom>
              <a:noFill/>
              <a:ln w="28575">
                <a:solidFill>
                  <a:srgbClr val="41B2C1"/>
                </a:solidFill>
                <a:extLst>
                  <a:ext uri="{C807C97D-BFC1-408E-A445-0C87EB9F89A2}">
                    <ask:lineSketchStyleProps xmlns:ask="http://schemas.microsoft.com/office/drawing/2018/sketchyshapes" sd="3233262">
                      <a:prstGeom prst="hexagon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77" name="TextBox 23">
                <a:extLst>
                  <a:ext uri="{FF2B5EF4-FFF2-40B4-BE49-F238E27FC236}">
                    <a16:creationId xmlns:a16="http://schemas.microsoft.com/office/drawing/2014/main" id="{39AF9FAB-413B-E699-E9D1-2E0575EC44DE}"/>
                  </a:ext>
                </a:extLst>
              </p:cNvPr>
              <p:cNvSpPr txBox="1"/>
              <p:nvPr/>
            </p:nvSpPr>
            <p:spPr>
              <a:xfrm>
                <a:off x="1630899" y="2883250"/>
                <a:ext cx="949967" cy="369332"/>
              </a:xfrm>
              <a:prstGeom prst="rect">
                <a:avLst/>
              </a:prstGeom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 rtl="1">
                  <a:lnSpc>
                    <a:spcPts val="3232"/>
                  </a:lnSpc>
                </a:pPr>
                <a:r>
                  <a:rPr lang="fa-IR" sz="1600" dirty="0">
                    <a:solidFill>
                      <a:schemeClr val="bg1"/>
                    </a:solidFill>
                    <a:latin typeface="SG Kara" panose="00000500000000000000" pitchFamily="2" charset="-78"/>
                    <a:ea typeface="SG Kara" panose="00000500000000000000" pitchFamily="2" charset="-78"/>
                    <a:cs typeface="SG Kara" panose="00000500000000000000" pitchFamily="2" charset="-78"/>
                    <a:sym typeface="Poppins Medium Bold"/>
                  </a:rPr>
                  <a:t>صحت</a:t>
                </a:r>
                <a:endParaRPr lang="en-US" sz="1600" dirty="0">
                  <a:solidFill>
                    <a:schemeClr val="bg1"/>
                  </a:solidFill>
                  <a:latin typeface="SG Kara" panose="00000500000000000000" pitchFamily="2" charset="-78"/>
                  <a:ea typeface="SG Kara" panose="00000500000000000000" pitchFamily="2" charset="-78"/>
                  <a:cs typeface="SG Kara" panose="00000500000000000000" pitchFamily="2" charset="-78"/>
                  <a:sym typeface="Poppins Medium Bold"/>
                </a:endParaRPr>
              </a:p>
            </p:txBody>
          </p:sp>
        </p:grpSp>
        <p:grpSp>
          <p:nvGrpSpPr>
            <p:cNvPr id="167" name="Group 166">
              <a:extLst>
                <a:ext uri="{FF2B5EF4-FFF2-40B4-BE49-F238E27FC236}">
                  <a16:creationId xmlns:a16="http://schemas.microsoft.com/office/drawing/2014/main" id="{F79E2EFB-6006-1FEF-E497-7263CF698EFB}"/>
                </a:ext>
              </a:extLst>
            </p:cNvPr>
            <p:cNvGrpSpPr/>
            <p:nvPr/>
          </p:nvGrpSpPr>
          <p:grpSpPr>
            <a:xfrm>
              <a:off x="235311" y="2861326"/>
              <a:ext cx="1060704" cy="914400"/>
              <a:chOff x="235311" y="3385201"/>
              <a:chExt cx="1060704" cy="914400"/>
            </a:xfrm>
          </p:grpSpPr>
          <p:sp>
            <p:nvSpPr>
              <p:cNvPr id="174" name="Hexagon 173">
                <a:extLst>
                  <a:ext uri="{FF2B5EF4-FFF2-40B4-BE49-F238E27FC236}">
                    <a16:creationId xmlns:a16="http://schemas.microsoft.com/office/drawing/2014/main" id="{C1CBAE12-E086-7E90-F3BF-4107473D59E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35311" y="3385201"/>
                <a:ext cx="1060704" cy="914400"/>
              </a:xfrm>
              <a:custGeom>
                <a:avLst/>
                <a:gdLst>
                  <a:gd name="connsiteX0" fmla="*/ 0 w 1060704"/>
                  <a:gd name="connsiteY0" fmla="*/ 457200 h 914400"/>
                  <a:gd name="connsiteX1" fmla="*/ 228600 w 1060704"/>
                  <a:gd name="connsiteY1" fmla="*/ 0 h 914400"/>
                  <a:gd name="connsiteX2" fmla="*/ 832104 w 1060704"/>
                  <a:gd name="connsiteY2" fmla="*/ 0 h 914400"/>
                  <a:gd name="connsiteX3" fmla="*/ 1060704 w 1060704"/>
                  <a:gd name="connsiteY3" fmla="*/ 457200 h 914400"/>
                  <a:gd name="connsiteX4" fmla="*/ 832104 w 1060704"/>
                  <a:gd name="connsiteY4" fmla="*/ 914400 h 914400"/>
                  <a:gd name="connsiteX5" fmla="*/ 228600 w 1060704"/>
                  <a:gd name="connsiteY5" fmla="*/ 914400 h 914400"/>
                  <a:gd name="connsiteX6" fmla="*/ 0 w 1060704"/>
                  <a:gd name="connsiteY6" fmla="*/ 457200 h 914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60704" h="914400" extrusionOk="0">
                    <a:moveTo>
                      <a:pt x="0" y="457200"/>
                    </a:moveTo>
                    <a:cubicBezTo>
                      <a:pt x="46010" y="349478"/>
                      <a:pt x="178836" y="92948"/>
                      <a:pt x="228600" y="0"/>
                    </a:cubicBezTo>
                    <a:cubicBezTo>
                      <a:pt x="478215" y="-12622"/>
                      <a:pt x="651104" y="16890"/>
                      <a:pt x="832104" y="0"/>
                    </a:cubicBezTo>
                    <a:cubicBezTo>
                      <a:pt x="861517" y="104585"/>
                      <a:pt x="963927" y="228092"/>
                      <a:pt x="1060704" y="457200"/>
                    </a:cubicBezTo>
                    <a:cubicBezTo>
                      <a:pt x="1015421" y="555898"/>
                      <a:pt x="869963" y="789447"/>
                      <a:pt x="832104" y="914400"/>
                    </a:cubicBezTo>
                    <a:cubicBezTo>
                      <a:pt x="621509" y="940969"/>
                      <a:pt x="394544" y="908985"/>
                      <a:pt x="228600" y="914400"/>
                    </a:cubicBezTo>
                    <a:cubicBezTo>
                      <a:pt x="182472" y="809245"/>
                      <a:pt x="108419" y="642812"/>
                      <a:pt x="0" y="457200"/>
                    </a:cubicBezTo>
                    <a:close/>
                  </a:path>
                </a:pathLst>
              </a:custGeom>
              <a:noFill/>
              <a:ln w="28575">
                <a:solidFill>
                  <a:srgbClr val="41B2C1"/>
                </a:solidFill>
                <a:extLst>
                  <a:ext uri="{C807C97D-BFC1-408E-A445-0C87EB9F89A2}">
                    <ask:lineSketchStyleProps xmlns:ask="http://schemas.microsoft.com/office/drawing/2018/sketchyshapes" sd="2220783386">
                      <a:prstGeom prst="hexagon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75" name="TextBox 23">
                <a:extLst>
                  <a:ext uri="{FF2B5EF4-FFF2-40B4-BE49-F238E27FC236}">
                    <a16:creationId xmlns:a16="http://schemas.microsoft.com/office/drawing/2014/main" id="{5ADFD397-2A5E-3D41-9950-FC8047A38649}"/>
                  </a:ext>
                </a:extLst>
              </p:cNvPr>
              <p:cNvSpPr txBox="1"/>
              <p:nvPr/>
            </p:nvSpPr>
            <p:spPr>
              <a:xfrm>
                <a:off x="290679" y="3574806"/>
                <a:ext cx="949967" cy="369332"/>
              </a:xfrm>
              <a:prstGeom prst="rect">
                <a:avLst/>
              </a:prstGeom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 rtl="1">
                  <a:lnSpc>
                    <a:spcPts val="3232"/>
                  </a:lnSpc>
                </a:pPr>
                <a:r>
                  <a:rPr lang="fa-IR" sz="1600" dirty="0">
                    <a:solidFill>
                      <a:schemeClr val="bg1"/>
                    </a:solidFill>
                    <a:latin typeface="SG Kara" panose="00000500000000000000" pitchFamily="2" charset="-78"/>
                    <a:ea typeface="SG Kara" panose="00000500000000000000" pitchFamily="2" charset="-78"/>
                    <a:cs typeface="SG Kara" panose="00000500000000000000" pitchFamily="2" charset="-78"/>
                    <a:sym typeface="Poppins Medium Bold"/>
                  </a:rPr>
                  <a:t>پیچیدگی</a:t>
                </a:r>
                <a:endParaRPr lang="en-US" sz="1600" dirty="0">
                  <a:solidFill>
                    <a:schemeClr val="bg1"/>
                  </a:solidFill>
                  <a:latin typeface="SG Kara" panose="00000500000000000000" pitchFamily="2" charset="-78"/>
                  <a:ea typeface="SG Kara" panose="00000500000000000000" pitchFamily="2" charset="-78"/>
                  <a:cs typeface="SG Kara" panose="00000500000000000000" pitchFamily="2" charset="-78"/>
                  <a:sym typeface="Poppins Medium Bold"/>
                </a:endParaRPr>
              </a:p>
            </p:txBody>
          </p:sp>
        </p:grpSp>
        <p:grpSp>
          <p:nvGrpSpPr>
            <p:cNvPr id="168" name="Group 167">
              <a:extLst>
                <a:ext uri="{FF2B5EF4-FFF2-40B4-BE49-F238E27FC236}">
                  <a16:creationId xmlns:a16="http://schemas.microsoft.com/office/drawing/2014/main" id="{A4659022-A0DF-A1D2-7AF2-2F7740D5C12F}"/>
                </a:ext>
              </a:extLst>
            </p:cNvPr>
            <p:cNvGrpSpPr/>
            <p:nvPr/>
          </p:nvGrpSpPr>
          <p:grpSpPr>
            <a:xfrm>
              <a:off x="1080231" y="3371037"/>
              <a:ext cx="1060704" cy="914400"/>
              <a:chOff x="1575531" y="4123512"/>
              <a:chExt cx="1060704" cy="914400"/>
            </a:xfrm>
          </p:grpSpPr>
          <p:sp>
            <p:nvSpPr>
              <p:cNvPr id="172" name="Hexagon 171">
                <a:extLst>
                  <a:ext uri="{FF2B5EF4-FFF2-40B4-BE49-F238E27FC236}">
                    <a16:creationId xmlns:a16="http://schemas.microsoft.com/office/drawing/2014/main" id="{D41469BE-39A5-6B98-1AC6-93875F1502C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575531" y="4123512"/>
                <a:ext cx="1060704" cy="914400"/>
              </a:xfrm>
              <a:custGeom>
                <a:avLst/>
                <a:gdLst>
                  <a:gd name="connsiteX0" fmla="*/ 0 w 1060704"/>
                  <a:gd name="connsiteY0" fmla="*/ 457200 h 914400"/>
                  <a:gd name="connsiteX1" fmla="*/ 228600 w 1060704"/>
                  <a:gd name="connsiteY1" fmla="*/ 0 h 914400"/>
                  <a:gd name="connsiteX2" fmla="*/ 832104 w 1060704"/>
                  <a:gd name="connsiteY2" fmla="*/ 0 h 914400"/>
                  <a:gd name="connsiteX3" fmla="*/ 1060704 w 1060704"/>
                  <a:gd name="connsiteY3" fmla="*/ 457200 h 914400"/>
                  <a:gd name="connsiteX4" fmla="*/ 832104 w 1060704"/>
                  <a:gd name="connsiteY4" fmla="*/ 914400 h 914400"/>
                  <a:gd name="connsiteX5" fmla="*/ 228600 w 1060704"/>
                  <a:gd name="connsiteY5" fmla="*/ 914400 h 914400"/>
                  <a:gd name="connsiteX6" fmla="*/ 0 w 1060704"/>
                  <a:gd name="connsiteY6" fmla="*/ 457200 h 914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60704" h="914400" extrusionOk="0">
                    <a:moveTo>
                      <a:pt x="0" y="457200"/>
                    </a:moveTo>
                    <a:cubicBezTo>
                      <a:pt x="124208" y="260389"/>
                      <a:pt x="161680" y="145267"/>
                      <a:pt x="228600" y="0"/>
                    </a:cubicBezTo>
                    <a:cubicBezTo>
                      <a:pt x="381397" y="-30127"/>
                      <a:pt x="650671" y="-16404"/>
                      <a:pt x="832104" y="0"/>
                    </a:cubicBezTo>
                    <a:cubicBezTo>
                      <a:pt x="906233" y="118643"/>
                      <a:pt x="982278" y="259919"/>
                      <a:pt x="1060704" y="457200"/>
                    </a:cubicBezTo>
                    <a:cubicBezTo>
                      <a:pt x="1008286" y="562313"/>
                      <a:pt x="875076" y="802980"/>
                      <a:pt x="832104" y="914400"/>
                    </a:cubicBezTo>
                    <a:cubicBezTo>
                      <a:pt x="586179" y="929799"/>
                      <a:pt x="496982" y="908544"/>
                      <a:pt x="228600" y="914400"/>
                    </a:cubicBezTo>
                    <a:cubicBezTo>
                      <a:pt x="163624" y="780882"/>
                      <a:pt x="59777" y="625148"/>
                      <a:pt x="0" y="457200"/>
                    </a:cubicBezTo>
                    <a:close/>
                  </a:path>
                </a:pathLst>
              </a:custGeom>
              <a:noFill/>
              <a:ln w="28575">
                <a:solidFill>
                  <a:srgbClr val="41B2C1"/>
                </a:solidFill>
                <a:extLst>
                  <a:ext uri="{C807C97D-BFC1-408E-A445-0C87EB9F89A2}">
                    <ask:lineSketchStyleProps xmlns:ask="http://schemas.microsoft.com/office/drawing/2018/sketchyshapes" sd="1761275085">
                      <a:prstGeom prst="hexagon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73" name="TextBox 23">
                <a:extLst>
                  <a:ext uri="{FF2B5EF4-FFF2-40B4-BE49-F238E27FC236}">
                    <a16:creationId xmlns:a16="http://schemas.microsoft.com/office/drawing/2014/main" id="{20C451EA-7815-4F80-C9FB-0B7EDD6D233B}"/>
                  </a:ext>
                </a:extLst>
              </p:cNvPr>
              <p:cNvSpPr txBox="1"/>
              <p:nvPr/>
            </p:nvSpPr>
            <p:spPr>
              <a:xfrm>
                <a:off x="1630899" y="4344600"/>
                <a:ext cx="949967" cy="369332"/>
              </a:xfrm>
              <a:prstGeom prst="rect">
                <a:avLst/>
              </a:prstGeom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 rtl="1">
                  <a:lnSpc>
                    <a:spcPts val="3232"/>
                  </a:lnSpc>
                </a:pPr>
                <a:r>
                  <a:rPr lang="fa-IR" sz="1600" dirty="0">
                    <a:solidFill>
                      <a:schemeClr val="bg1"/>
                    </a:solidFill>
                    <a:latin typeface="SG Kara" panose="00000500000000000000" pitchFamily="2" charset="-78"/>
                    <a:ea typeface="SG Kara" panose="00000500000000000000" pitchFamily="2" charset="-78"/>
                    <a:cs typeface="SG Kara" panose="00000500000000000000" pitchFamily="2" charset="-78"/>
                    <a:sym typeface="Poppins Medium Bold"/>
                  </a:rPr>
                  <a:t>یکپارچگی</a:t>
                </a:r>
                <a:endParaRPr lang="en-US" sz="1600" dirty="0">
                  <a:solidFill>
                    <a:schemeClr val="bg1"/>
                  </a:solidFill>
                  <a:latin typeface="SG Kara" panose="00000500000000000000" pitchFamily="2" charset="-78"/>
                  <a:ea typeface="SG Kara" panose="00000500000000000000" pitchFamily="2" charset="-78"/>
                  <a:cs typeface="SG Kara" panose="00000500000000000000" pitchFamily="2" charset="-78"/>
                  <a:sym typeface="Poppins Medium Bold"/>
                </a:endParaRPr>
              </a:p>
            </p:txBody>
          </p:sp>
        </p:grpSp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AB5CB02C-6223-0336-A51F-94327E007CE3}"/>
                </a:ext>
              </a:extLst>
            </p:cNvPr>
            <p:cNvGrpSpPr/>
            <p:nvPr/>
          </p:nvGrpSpPr>
          <p:grpSpPr>
            <a:xfrm>
              <a:off x="1099281" y="1414257"/>
              <a:ext cx="1060704" cy="914400"/>
              <a:chOff x="1577701" y="1205239"/>
              <a:chExt cx="1060704" cy="914400"/>
            </a:xfrm>
          </p:grpSpPr>
          <p:sp>
            <p:nvSpPr>
              <p:cNvPr id="170" name="Hexagon 169">
                <a:extLst>
                  <a:ext uri="{FF2B5EF4-FFF2-40B4-BE49-F238E27FC236}">
                    <a16:creationId xmlns:a16="http://schemas.microsoft.com/office/drawing/2014/main" id="{C1D64536-65D1-F853-55BA-4E1B57190AF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577701" y="1205239"/>
                <a:ext cx="1060704" cy="914400"/>
              </a:xfrm>
              <a:custGeom>
                <a:avLst/>
                <a:gdLst>
                  <a:gd name="connsiteX0" fmla="*/ 0 w 1060704"/>
                  <a:gd name="connsiteY0" fmla="*/ 457200 h 914400"/>
                  <a:gd name="connsiteX1" fmla="*/ 228600 w 1060704"/>
                  <a:gd name="connsiteY1" fmla="*/ 0 h 914400"/>
                  <a:gd name="connsiteX2" fmla="*/ 832104 w 1060704"/>
                  <a:gd name="connsiteY2" fmla="*/ 0 h 914400"/>
                  <a:gd name="connsiteX3" fmla="*/ 1060704 w 1060704"/>
                  <a:gd name="connsiteY3" fmla="*/ 457200 h 914400"/>
                  <a:gd name="connsiteX4" fmla="*/ 832104 w 1060704"/>
                  <a:gd name="connsiteY4" fmla="*/ 914400 h 914400"/>
                  <a:gd name="connsiteX5" fmla="*/ 228600 w 1060704"/>
                  <a:gd name="connsiteY5" fmla="*/ 914400 h 914400"/>
                  <a:gd name="connsiteX6" fmla="*/ 0 w 1060704"/>
                  <a:gd name="connsiteY6" fmla="*/ 457200 h 914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60704" h="914400" extrusionOk="0">
                    <a:moveTo>
                      <a:pt x="0" y="457200"/>
                    </a:moveTo>
                    <a:cubicBezTo>
                      <a:pt x="85682" y="313350"/>
                      <a:pt x="164330" y="101141"/>
                      <a:pt x="228600" y="0"/>
                    </a:cubicBezTo>
                    <a:cubicBezTo>
                      <a:pt x="467815" y="-22446"/>
                      <a:pt x="699525" y="-19226"/>
                      <a:pt x="832104" y="0"/>
                    </a:cubicBezTo>
                    <a:cubicBezTo>
                      <a:pt x="925760" y="130653"/>
                      <a:pt x="983689" y="288877"/>
                      <a:pt x="1060704" y="457200"/>
                    </a:cubicBezTo>
                    <a:cubicBezTo>
                      <a:pt x="1013406" y="592914"/>
                      <a:pt x="938764" y="712527"/>
                      <a:pt x="832104" y="914400"/>
                    </a:cubicBezTo>
                    <a:cubicBezTo>
                      <a:pt x="556785" y="925013"/>
                      <a:pt x="380735" y="910722"/>
                      <a:pt x="228600" y="914400"/>
                    </a:cubicBezTo>
                    <a:cubicBezTo>
                      <a:pt x="101563" y="713296"/>
                      <a:pt x="95578" y="642891"/>
                      <a:pt x="0" y="457200"/>
                    </a:cubicBezTo>
                    <a:close/>
                  </a:path>
                </a:pathLst>
              </a:custGeom>
              <a:noFill/>
              <a:ln w="28575">
                <a:solidFill>
                  <a:srgbClr val="41B2C1"/>
                </a:solidFill>
                <a:extLst>
                  <a:ext uri="{C807C97D-BFC1-408E-A445-0C87EB9F89A2}">
                    <ask:lineSketchStyleProps xmlns:ask="http://schemas.microsoft.com/office/drawing/2018/sketchyshapes" sd="1350547594">
                      <a:prstGeom prst="hexagon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71" name="TextBox 23">
                <a:extLst>
                  <a:ext uri="{FF2B5EF4-FFF2-40B4-BE49-F238E27FC236}">
                    <a16:creationId xmlns:a16="http://schemas.microsoft.com/office/drawing/2014/main" id="{693A087B-36BD-DEB8-5922-9CCBAE1F635C}"/>
                  </a:ext>
                </a:extLst>
              </p:cNvPr>
              <p:cNvSpPr txBox="1"/>
              <p:nvPr/>
            </p:nvSpPr>
            <p:spPr>
              <a:xfrm>
                <a:off x="1630899" y="1420756"/>
                <a:ext cx="949967" cy="369332"/>
              </a:xfrm>
              <a:prstGeom prst="rect">
                <a:avLst/>
              </a:prstGeom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 rtl="1">
                  <a:lnSpc>
                    <a:spcPts val="3232"/>
                  </a:lnSpc>
                </a:pPr>
                <a:r>
                  <a:rPr lang="fa-IR" sz="1600" dirty="0">
                    <a:solidFill>
                      <a:schemeClr val="bg1"/>
                    </a:solidFill>
                    <a:latin typeface="SG Kara" panose="00000500000000000000" pitchFamily="2" charset="-78"/>
                    <a:ea typeface="SG Kara" panose="00000500000000000000" pitchFamily="2" charset="-78"/>
                    <a:cs typeface="SG Kara" panose="00000500000000000000" pitchFamily="2" charset="-78"/>
                    <a:sym typeface="Poppins Medium Bold"/>
                  </a:rPr>
                  <a:t>امنیت</a:t>
                </a:r>
                <a:endParaRPr lang="en-US" sz="1600" dirty="0">
                  <a:solidFill>
                    <a:schemeClr val="bg1"/>
                  </a:solidFill>
                  <a:latin typeface="SG Kara" panose="00000500000000000000" pitchFamily="2" charset="-78"/>
                  <a:ea typeface="SG Kara" panose="00000500000000000000" pitchFamily="2" charset="-78"/>
                  <a:cs typeface="SG Kara" panose="00000500000000000000" pitchFamily="2" charset="-78"/>
                  <a:sym typeface="Poppins Medium Bold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026184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D6560C2-32BF-AE6C-1425-B039104731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235" y="381551"/>
            <a:ext cx="606266" cy="60626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C4E0931-CF0A-969A-1AF2-3DA0215E0D7F}"/>
              </a:ext>
            </a:extLst>
          </p:cNvPr>
          <p:cNvSpPr txBox="1"/>
          <p:nvPr/>
        </p:nvSpPr>
        <p:spPr>
          <a:xfrm>
            <a:off x="1440987" y="453851"/>
            <a:ext cx="1014480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2700" b="1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راهکارها ...</a:t>
            </a:r>
            <a:endParaRPr lang="en-US" sz="2700" b="1" dirty="0">
              <a:solidFill>
                <a:schemeClr val="bg1"/>
              </a:solidFill>
              <a:latin typeface="SG Kara FaNum" pitchFamily="2" charset="-78"/>
              <a:ea typeface="SG Kara FaNum" pitchFamily="2" charset="-78"/>
              <a:cs typeface="SG Kara FaNum" pitchFamily="2" charset="-78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E92F8C3-5D4B-4E98-B30C-DF21DF18DF9D}"/>
              </a:ext>
            </a:extLst>
          </p:cNvPr>
          <p:cNvSpPr txBox="1"/>
          <p:nvPr/>
        </p:nvSpPr>
        <p:spPr>
          <a:xfrm>
            <a:off x="605235" y="6237288"/>
            <a:ext cx="25635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 dirty="0" err="1">
                <a:solidFill>
                  <a:schemeClr val="bg1">
                    <a:lumMod val="75000"/>
                  </a:schemeClr>
                </a:solidFill>
                <a:latin typeface="SG Kara FaNum Light" pitchFamily="2" charset="-78"/>
                <a:ea typeface="SG Kara FaNum Light" pitchFamily="2" charset="-78"/>
                <a:cs typeface="SG Kara FaNum Light" pitchFamily="2" charset="-78"/>
              </a:rPr>
              <a:t>education.systemgroup.net</a:t>
            </a:r>
            <a:endParaRPr lang="en-IR" sz="1200" spc="150" dirty="0">
              <a:solidFill>
                <a:schemeClr val="bg1">
                  <a:lumMod val="75000"/>
                </a:schemeClr>
              </a:solidFill>
              <a:latin typeface="SG Kara FaNum Light" pitchFamily="2" charset="-78"/>
              <a:ea typeface="SG Kara FaNum Light" pitchFamily="2" charset="-78"/>
              <a:cs typeface="SG Kara FaNum Light" pitchFamily="2" charset="-78"/>
            </a:endParaRPr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7E067AC8-45A3-20F2-8131-CD8EEEDFD754}"/>
              </a:ext>
            </a:extLst>
          </p:cNvPr>
          <p:cNvGrpSpPr/>
          <p:nvPr/>
        </p:nvGrpSpPr>
        <p:grpSpPr>
          <a:xfrm>
            <a:off x="607631" y="3007411"/>
            <a:ext cx="1924674" cy="2871180"/>
            <a:chOff x="235311" y="1414257"/>
            <a:chExt cx="1924674" cy="2871180"/>
          </a:xfrm>
        </p:grpSpPr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2BBA87F0-2C43-90F9-4579-4563A79550A9}"/>
                </a:ext>
              </a:extLst>
            </p:cNvPr>
            <p:cNvGrpSpPr/>
            <p:nvPr/>
          </p:nvGrpSpPr>
          <p:grpSpPr>
            <a:xfrm>
              <a:off x="237481" y="1906843"/>
              <a:ext cx="1060704" cy="914400"/>
              <a:chOff x="237481" y="1906843"/>
              <a:chExt cx="1060704" cy="914400"/>
            </a:xfrm>
          </p:grpSpPr>
          <p:sp>
            <p:nvSpPr>
              <p:cNvPr id="70" name="Hexagon 69">
                <a:extLst>
                  <a:ext uri="{FF2B5EF4-FFF2-40B4-BE49-F238E27FC236}">
                    <a16:creationId xmlns:a16="http://schemas.microsoft.com/office/drawing/2014/main" id="{E7E537B1-C998-8DA2-8D2C-9FABFC50E86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37481" y="1906843"/>
                <a:ext cx="1060704" cy="914400"/>
              </a:xfrm>
              <a:custGeom>
                <a:avLst/>
                <a:gdLst>
                  <a:gd name="connsiteX0" fmla="*/ 0 w 1060704"/>
                  <a:gd name="connsiteY0" fmla="*/ 457200 h 914400"/>
                  <a:gd name="connsiteX1" fmla="*/ 228600 w 1060704"/>
                  <a:gd name="connsiteY1" fmla="*/ 0 h 914400"/>
                  <a:gd name="connsiteX2" fmla="*/ 832104 w 1060704"/>
                  <a:gd name="connsiteY2" fmla="*/ 0 h 914400"/>
                  <a:gd name="connsiteX3" fmla="*/ 1060704 w 1060704"/>
                  <a:gd name="connsiteY3" fmla="*/ 457200 h 914400"/>
                  <a:gd name="connsiteX4" fmla="*/ 832104 w 1060704"/>
                  <a:gd name="connsiteY4" fmla="*/ 914400 h 914400"/>
                  <a:gd name="connsiteX5" fmla="*/ 228600 w 1060704"/>
                  <a:gd name="connsiteY5" fmla="*/ 914400 h 914400"/>
                  <a:gd name="connsiteX6" fmla="*/ 0 w 1060704"/>
                  <a:gd name="connsiteY6" fmla="*/ 457200 h 914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60704" h="914400" extrusionOk="0">
                    <a:moveTo>
                      <a:pt x="0" y="457200"/>
                    </a:moveTo>
                    <a:cubicBezTo>
                      <a:pt x="105110" y="269524"/>
                      <a:pt x="194665" y="113122"/>
                      <a:pt x="228600" y="0"/>
                    </a:cubicBezTo>
                    <a:cubicBezTo>
                      <a:pt x="473230" y="-2417"/>
                      <a:pt x="698530" y="6264"/>
                      <a:pt x="832104" y="0"/>
                    </a:cubicBezTo>
                    <a:cubicBezTo>
                      <a:pt x="881155" y="123597"/>
                      <a:pt x="947216" y="233189"/>
                      <a:pt x="1060704" y="457200"/>
                    </a:cubicBezTo>
                    <a:cubicBezTo>
                      <a:pt x="991009" y="599384"/>
                      <a:pt x="925881" y="746841"/>
                      <a:pt x="832104" y="914400"/>
                    </a:cubicBezTo>
                    <a:cubicBezTo>
                      <a:pt x="541819" y="914074"/>
                      <a:pt x="426857" y="890985"/>
                      <a:pt x="228600" y="914400"/>
                    </a:cubicBezTo>
                    <a:cubicBezTo>
                      <a:pt x="174265" y="788510"/>
                      <a:pt x="53597" y="603545"/>
                      <a:pt x="0" y="457200"/>
                    </a:cubicBezTo>
                    <a:close/>
                  </a:path>
                </a:pathLst>
              </a:custGeom>
              <a:noFill/>
              <a:ln w="28575">
                <a:solidFill>
                  <a:srgbClr val="41B2C1"/>
                </a:solidFill>
                <a:extLst>
                  <a:ext uri="{C807C97D-BFC1-408E-A445-0C87EB9F89A2}">
                    <ask:lineSketchStyleProps xmlns:ask="http://schemas.microsoft.com/office/drawing/2018/sketchyshapes" sd="652792725">
                      <a:prstGeom prst="hexagon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1" name="TextBox 23">
                <a:extLst>
                  <a:ext uri="{FF2B5EF4-FFF2-40B4-BE49-F238E27FC236}">
                    <a16:creationId xmlns:a16="http://schemas.microsoft.com/office/drawing/2014/main" id="{C247ABCD-C575-285B-5E47-E4DC63A87FDB}"/>
                  </a:ext>
                </a:extLst>
              </p:cNvPr>
              <p:cNvSpPr txBox="1"/>
              <p:nvPr/>
            </p:nvSpPr>
            <p:spPr>
              <a:xfrm>
                <a:off x="280765" y="2129164"/>
                <a:ext cx="949967" cy="369332"/>
              </a:xfrm>
              <a:prstGeom prst="rect">
                <a:avLst/>
              </a:prstGeom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 rtl="1">
                  <a:lnSpc>
                    <a:spcPts val="3232"/>
                  </a:lnSpc>
                </a:pPr>
                <a:r>
                  <a:rPr lang="fa-IR" sz="1600" dirty="0">
                    <a:solidFill>
                      <a:schemeClr val="bg1"/>
                    </a:solidFill>
                    <a:latin typeface="SG Kara" panose="00000500000000000000" pitchFamily="2" charset="-78"/>
                    <a:ea typeface="SG Kara" panose="00000500000000000000" pitchFamily="2" charset="-78"/>
                    <a:cs typeface="SG Kara" panose="00000500000000000000" pitchFamily="2" charset="-78"/>
                    <a:sym typeface="Poppins Medium Bold"/>
                  </a:rPr>
                  <a:t>افت سرعت</a:t>
                </a:r>
                <a:endParaRPr lang="en-US" sz="1600" dirty="0">
                  <a:solidFill>
                    <a:schemeClr val="bg1"/>
                  </a:solidFill>
                  <a:latin typeface="SG Kara" panose="00000500000000000000" pitchFamily="2" charset="-78"/>
                  <a:ea typeface="SG Kara" panose="00000500000000000000" pitchFamily="2" charset="-78"/>
                  <a:cs typeface="SG Kara" panose="00000500000000000000" pitchFamily="2" charset="-78"/>
                  <a:sym typeface="Poppins Medium Bold"/>
                </a:endParaRPr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CF527F9-1D12-4BC4-91FA-5B77198248D6}"/>
                </a:ext>
              </a:extLst>
            </p:cNvPr>
            <p:cNvGrpSpPr/>
            <p:nvPr/>
          </p:nvGrpSpPr>
          <p:grpSpPr>
            <a:xfrm>
              <a:off x="1099281" y="2393706"/>
              <a:ext cx="1060704" cy="914400"/>
              <a:chOff x="1575531" y="2660406"/>
              <a:chExt cx="1060704" cy="914400"/>
            </a:xfrm>
          </p:grpSpPr>
          <p:sp>
            <p:nvSpPr>
              <p:cNvPr id="72" name="Hexagon 71">
                <a:extLst>
                  <a:ext uri="{FF2B5EF4-FFF2-40B4-BE49-F238E27FC236}">
                    <a16:creationId xmlns:a16="http://schemas.microsoft.com/office/drawing/2014/main" id="{4C6DB450-6FD1-59F9-4A8E-A6F371542E1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575531" y="2660406"/>
                <a:ext cx="1060704" cy="914400"/>
              </a:xfrm>
              <a:custGeom>
                <a:avLst/>
                <a:gdLst>
                  <a:gd name="connsiteX0" fmla="*/ 0 w 1060704"/>
                  <a:gd name="connsiteY0" fmla="*/ 457200 h 914400"/>
                  <a:gd name="connsiteX1" fmla="*/ 228600 w 1060704"/>
                  <a:gd name="connsiteY1" fmla="*/ 0 h 914400"/>
                  <a:gd name="connsiteX2" fmla="*/ 832104 w 1060704"/>
                  <a:gd name="connsiteY2" fmla="*/ 0 h 914400"/>
                  <a:gd name="connsiteX3" fmla="*/ 1060704 w 1060704"/>
                  <a:gd name="connsiteY3" fmla="*/ 457200 h 914400"/>
                  <a:gd name="connsiteX4" fmla="*/ 832104 w 1060704"/>
                  <a:gd name="connsiteY4" fmla="*/ 914400 h 914400"/>
                  <a:gd name="connsiteX5" fmla="*/ 228600 w 1060704"/>
                  <a:gd name="connsiteY5" fmla="*/ 914400 h 914400"/>
                  <a:gd name="connsiteX6" fmla="*/ 0 w 1060704"/>
                  <a:gd name="connsiteY6" fmla="*/ 457200 h 914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60704" h="914400" extrusionOk="0">
                    <a:moveTo>
                      <a:pt x="0" y="457200"/>
                    </a:moveTo>
                    <a:cubicBezTo>
                      <a:pt x="68014" y="356011"/>
                      <a:pt x="162067" y="103669"/>
                      <a:pt x="228600" y="0"/>
                    </a:cubicBezTo>
                    <a:cubicBezTo>
                      <a:pt x="526228" y="-27704"/>
                      <a:pt x="611017" y="-25123"/>
                      <a:pt x="832104" y="0"/>
                    </a:cubicBezTo>
                    <a:cubicBezTo>
                      <a:pt x="907073" y="201451"/>
                      <a:pt x="991798" y="337542"/>
                      <a:pt x="1060704" y="457200"/>
                    </a:cubicBezTo>
                    <a:cubicBezTo>
                      <a:pt x="973011" y="598045"/>
                      <a:pt x="909806" y="713107"/>
                      <a:pt x="832104" y="914400"/>
                    </a:cubicBezTo>
                    <a:cubicBezTo>
                      <a:pt x="533788" y="932954"/>
                      <a:pt x="405480" y="916600"/>
                      <a:pt x="228600" y="914400"/>
                    </a:cubicBezTo>
                    <a:cubicBezTo>
                      <a:pt x="123750" y="732996"/>
                      <a:pt x="70929" y="557228"/>
                      <a:pt x="0" y="457200"/>
                    </a:cubicBezTo>
                    <a:close/>
                  </a:path>
                </a:pathLst>
              </a:custGeom>
              <a:noFill/>
              <a:ln w="28575">
                <a:solidFill>
                  <a:srgbClr val="41B2C1"/>
                </a:solidFill>
                <a:extLst>
                  <a:ext uri="{C807C97D-BFC1-408E-A445-0C87EB9F89A2}">
                    <ask:lineSketchStyleProps xmlns:ask="http://schemas.microsoft.com/office/drawing/2018/sketchyshapes" sd="3233262">
                      <a:prstGeom prst="hexagon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3" name="TextBox 23">
                <a:extLst>
                  <a:ext uri="{FF2B5EF4-FFF2-40B4-BE49-F238E27FC236}">
                    <a16:creationId xmlns:a16="http://schemas.microsoft.com/office/drawing/2014/main" id="{84961457-829A-6CEA-7EEB-45C71B9BF36B}"/>
                  </a:ext>
                </a:extLst>
              </p:cNvPr>
              <p:cNvSpPr txBox="1"/>
              <p:nvPr/>
            </p:nvSpPr>
            <p:spPr>
              <a:xfrm>
                <a:off x="1630899" y="2883250"/>
                <a:ext cx="949967" cy="369332"/>
              </a:xfrm>
              <a:prstGeom prst="rect">
                <a:avLst/>
              </a:prstGeom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 rtl="1">
                  <a:lnSpc>
                    <a:spcPts val="3232"/>
                  </a:lnSpc>
                </a:pPr>
                <a:r>
                  <a:rPr lang="fa-IR" sz="1600" dirty="0">
                    <a:solidFill>
                      <a:schemeClr val="bg1"/>
                    </a:solidFill>
                    <a:latin typeface="SG Kara" panose="00000500000000000000" pitchFamily="2" charset="-78"/>
                    <a:ea typeface="SG Kara" panose="00000500000000000000" pitchFamily="2" charset="-78"/>
                    <a:cs typeface="SG Kara" panose="00000500000000000000" pitchFamily="2" charset="-78"/>
                    <a:sym typeface="Poppins Medium Bold"/>
                  </a:rPr>
                  <a:t>صحت</a:t>
                </a:r>
                <a:endParaRPr lang="en-US" sz="1600" dirty="0">
                  <a:solidFill>
                    <a:schemeClr val="bg1"/>
                  </a:solidFill>
                  <a:latin typeface="SG Kara" panose="00000500000000000000" pitchFamily="2" charset="-78"/>
                  <a:ea typeface="SG Kara" panose="00000500000000000000" pitchFamily="2" charset="-78"/>
                  <a:cs typeface="SG Kara" panose="00000500000000000000" pitchFamily="2" charset="-78"/>
                  <a:sym typeface="Poppins Medium Bold"/>
                </a:endParaRPr>
              </a:p>
            </p:txBody>
          </p:sp>
        </p:grp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5558D9B2-C3AC-334D-3FB1-2A5968FB3DF0}"/>
                </a:ext>
              </a:extLst>
            </p:cNvPr>
            <p:cNvGrpSpPr/>
            <p:nvPr/>
          </p:nvGrpSpPr>
          <p:grpSpPr>
            <a:xfrm>
              <a:off x="235311" y="2861326"/>
              <a:ext cx="1060704" cy="914400"/>
              <a:chOff x="235311" y="3385201"/>
              <a:chExt cx="1060704" cy="914400"/>
            </a:xfrm>
          </p:grpSpPr>
          <p:sp>
            <p:nvSpPr>
              <p:cNvPr id="74" name="Hexagon 73">
                <a:extLst>
                  <a:ext uri="{FF2B5EF4-FFF2-40B4-BE49-F238E27FC236}">
                    <a16:creationId xmlns:a16="http://schemas.microsoft.com/office/drawing/2014/main" id="{41E215B5-5BEA-61F0-00A7-BF66C1D00D9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35311" y="3385201"/>
                <a:ext cx="1060704" cy="914400"/>
              </a:xfrm>
              <a:custGeom>
                <a:avLst/>
                <a:gdLst>
                  <a:gd name="connsiteX0" fmla="*/ 0 w 1060704"/>
                  <a:gd name="connsiteY0" fmla="*/ 457200 h 914400"/>
                  <a:gd name="connsiteX1" fmla="*/ 228600 w 1060704"/>
                  <a:gd name="connsiteY1" fmla="*/ 0 h 914400"/>
                  <a:gd name="connsiteX2" fmla="*/ 832104 w 1060704"/>
                  <a:gd name="connsiteY2" fmla="*/ 0 h 914400"/>
                  <a:gd name="connsiteX3" fmla="*/ 1060704 w 1060704"/>
                  <a:gd name="connsiteY3" fmla="*/ 457200 h 914400"/>
                  <a:gd name="connsiteX4" fmla="*/ 832104 w 1060704"/>
                  <a:gd name="connsiteY4" fmla="*/ 914400 h 914400"/>
                  <a:gd name="connsiteX5" fmla="*/ 228600 w 1060704"/>
                  <a:gd name="connsiteY5" fmla="*/ 914400 h 914400"/>
                  <a:gd name="connsiteX6" fmla="*/ 0 w 1060704"/>
                  <a:gd name="connsiteY6" fmla="*/ 457200 h 914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60704" h="914400" extrusionOk="0">
                    <a:moveTo>
                      <a:pt x="0" y="457200"/>
                    </a:moveTo>
                    <a:cubicBezTo>
                      <a:pt x="46010" y="349478"/>
                      <a:pt x="178836" y="92948"/>
                      <a:pt x="228600" y="0"/>
                    </a:cubicBezTo>
                    <a:cubicBezTo>
                      <a:pt x="478215" y="-12622"/>
                      <a:pt x="651104" y="16890"/>
                      <a:pt x="832104" y="0"/>
                    </a:cubicBezTo>
                    <a:cubicBezTo>
                      <a:pt x="861517" y="104585"/>
                      <a:pt x="963927" y="228092"/>
                      <a:pt x="1060704" y="457200"/>
                    </a:cubicBezTo>
                    <a:cubicBezTo>
                      <a:pt x="1015421" y="555898"/>
                      <a:pt x="869963" y="789447"/>
                      <a:pt x="832104" y="914400"/>
                    </a:cubicBezTo>
                    <a:cubicBezTo>
                      <a:pt x="621509" y="940969"/>
                      <a:pt x="394544" y="908985"/>
                      <a:pt x="228600" y="914400"/>
                    </a:cubicBezTo>
                    <a:cubicBezTo>
                      <a:pt x="182472" y="809245"/>
                      <a:pt x="108419" y="642812"/>
                      <a:pt x="0" y="457200"/>
                    </a:cubicBezTo>
                    <a:close/>
                  </a:path>
                </a:pathLst>
              </a:custGeom>
              <a:noFill/>
              <a:ln w="28575">
                <a:solidFill>
                  <a:srgbClr val="41B2C1"/>
                </a:solidFill>
                <a:extLst>
                  <a:ext uri="{C807C97D-BFC1-408E-A445-0C87EB9F89A2}">
                    <ask:lineSketchStyleProps xmlns:ask="http://schemas.microsoft.com/office/drawing/2018/sketchyshapes" sd="2220783386">
                      <a:prstGeom prst="hexagon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5" name="TextBox 23">
                <a:extLst>
                  <a:ext uri="{FF2B5EF4-FFF2-40B4-BE49-F238E27FC236}">
                    <a16:creationId xmlns:a16="http://schemas.microsoft.com/office/drawing/2014/main" id="{AC5EC5A6-0625-D1A7-DFFB-F0865B741A4C}"/>
                  </a:ext>
                </a:extLst>
              </p:cNvPr>
              <p:cNvSpPr txBox="1"/>
              <p:nvPr/>
            </p:nvSpPr>
            <p:spPr>
              <a:xfrm>
                <a:off x="290679" y="3574806"/>
                <a:ext cx="949967" cy="369332"/>
              </a:xfrm>
              <a:prstGeom prst="rect">
                <a:avLst/>
              </a:prstGeom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 rtl="1">
                  <a:lnSpc>
                    <a:spcPts val="3232"/>
                  </a:lnSpc>
                </a:pPr>
                <a:r>
                  <a:rPr lang="fa-IR" sz="1600" dirty="0">
                    <a:solidFill>
                      <a:schemeClr val="bg1"/>
                    </a:solidFill>
                    <a:latin typeface="SG Kara" panose="00000500000000000000" pitchFamily="2" charset="-78"/>
                    <a:ea typeface="SG Kara" panose="00000500000000000000" pitchFamily="2" charset="-78"/>
                    <a:cs typeface="SG Kara" panose="00000500000000000000" pitchFamily="2" charset="-78"/>
                    <a:sym typeface="Poppins Medium Bold"/>
                  </a:rPr>
                  <a:t>پیچیدگی</a:t>
                </a:r>
                <a:endParaRPr lang="en-US" sz="1600" dirty="0">
                  <a:solidFill>
                    <a:schemeClr val="bg1"/>
                  </a:solidFill>
                  <a:latin typeface="SG Kara" panose="00000500000000000000" pitchFamily="2" charset="-78"/>
                  <a:ea typeface="SG Kara" panose="00000500000000000000" pitchFamily="2" charset="-78"/>
                  <a:cs typeface="SG Kara" panose="00000500000000000000" pitchFamily="2" charset="-78"/>
                  <a:sym typeface="Poppins Medium Bold"/>
                </a:endParaRPr>
              </a:p>
            </p:txBody>
          </p:sp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ED187A50-792A-15FE-2527-82D6A532C86A}"/>
                </a:ext>
              </a:extLst>
            </p:cNvPr>
            <p:cNvGrpSpPr/>
            <p:nvPr/>
          </p:nvGrpSpPr>
          <p:grpSpPr>
            <a:xfrm>
              <a:off x="1080231" y="3371037"/>
              <a:ext cx="1060704" cy="914400"/>
              <a:chOff x="1575531" y="4123512"/>
              <a:chExt cx="1060704" cy="914400"/>
            </a:xfrm>
          </p:grpSpPr>
          <p:sp>
            <p:nvSpPr>
              <p:cNvPr id="76" name="Hexagon 75">
                <a:extLst>
                  <a:ext uri="{FF2B5EF4-FFF2-40B4-BE49-F238E27FC236}">
                    <a16:creationId xmlns:a16="http://schemas.microsoft.com/office/drawing/2014/main" id="{E63450C1-0838-488D-078F-B227FDA1416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575531" y="4123512"/>
                <a:ext cx="1060704" cy="914400"/>
              </a:xfrm>
              <a:custGeom>
                <a:avLst/>
                <a:gdLst>
                  <a:gd name="connsiteX0" fmla="*/ 0 w 1060704"/>
                  <a:gd name="connsiteY0" fmla="*/ 457200 h 914400"/>
                  <a:gd name="connsiteX1" fmla="*/ 228600 w 1060704"/>
                  <a:gd name="connsiteY1" fmla="*/ 0 h 914400"/>
                  <a:gd name="connsiteX2" fmla="*/ 832104 w 1060704"/>
                  <a:gd name="connsiteY2" fmla="*/ 0 h 914400"/>
                  <a:gd name="connsiteX3" fmla="*/ 1060704 w 1060704"/>
                  <a:gd name="connsiteY3" fmla="*/ 457200 h 914400"/>
                  <a:gd name="connsiteX4" fmla="*/ 832104 w 1060704"/>
                  <a:gd name="connsiteY4" fmla="*/ 914400 h 914400"/>
                  <a:gd name="connsiteX5" fmla="*/ 228600 w 1060704"/>
                  <a:gd name="connsiteY5" fmla="*/ 914400 h 914400"/>
                  <a:gd name="connsiteX6" fmla="*/ 0 w 1060704"/>
                  <a:gd name="connsiteY6" fmla="*/ 457200 h 914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60704" h="914400" extrusionOk="0">
                    <a:moveTo>
                      <a:pt x="0" y="457200"/>
                    </a:moveTo>
                    <a:cubicBezTo>
                      <a:pt x="124208" y="260389"/>
                      <a:pt x="161680" y="145267"/>
                      <a:pt x="228600" y="0"/>
                    </a:cubicBezTo>
                    <a:cubicBezTo>
                      <a:pt x="381397" y="-30127"/>
                      <a:pt x="650671" y="-16404"/>
                      <a:pt x="832104" y="0"/>
                    </a:cubicBezTo>
                    <a:cubicBezTo>
                      <a:pt x="906233" y="118643"/>
                      <a:pt x="982278" y="259919"/>
                      <a:pt x="1060704" y="457200"/>
                    </a:cubicBezTo>
                    <a:cubicBezTo>
                      <a:pt x="1008286" y="562313"/>
                      <a:pt x="875076" y="802980"/>
                      <a:pt x="832104" y="914400"/>
                    </a:cubicBezTo>
                    <a:cubicBezTo>
                      <a:pt x="586179" y="929799"/>
                      <a:pt x="496982" y="908544"/>
                      <a:pt x="228600" y="914400"/>
                    </a:cubicBezTo>
                    <a:cubicBezTo>
                      <a:pt x="163624" y="780882"/>
                      <a:pt x="59777" y="625148"/>
                      <a:pt x="0" y="457200"/>
                    </a:cubicBezTo>
                    <a:close/>
                  </a:path>
                </a:pathLst>
              </a:custGeom>
              <a:noFill/>
              <a:ln w="28575">
                <a:solidFill>
                  <a:srgbClr val="41B2C1"/>
                </a:solidFill>
                <a:extLst>
                  <a:ext uri="{C807C97D-BFC1-408E-A445-0C87EB9F89A2}">
                    <ask:lineSketchStyleProps xmlns:ask="http://schemas.microsoft.com/office/drawing/2018/sketchyshapes" sd="1761275085">
                      <a:prstGeom prst="hexagon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7" name="TextBox 23">
                <a:extLst>
                  <a:ext uri="{FF2B5EF4-FFF2-40B4-BE49-F238E27FC236}">
                    <a16:creationId xmlns:a16="http://schemas.microsoft.com/office/drawing/2014/main" id="{4E44B96B-C233-9F98-98E3-57E25A43B5B4}"/>
                  </a:ext>
                </a:extLst>
              </p:cNvPr>
              <p:cNvSpPr txBox="1"/>
              <p:nvPr/>
            </p:nvSpPr>
            <p:spPr>
              <a:xfrm>
                <a:off x="1630899" y="4344600"/>
                <a:ext cx="949967" cy="369332"/>
              </a:xfrm>
              <a:prstGeom prst="rect">
                <a:avLst/>
              </a:prstGeom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 rtl="1">
                  <a:lnSpc>
                    <a:spcPts val="3232"/>
                  </a:lnSpc>
                </a:pPr>
                <a:r>
                  <a:rPr lang="fa-IR" sz="1600" dirty="0">
                    <a:solidFill>
                      <a:schemeClr val="bg1"/>
                    </a:solidFill>
                    <a:latin typeface="SG Kara" panose="00000500000000000000" pitchFamily="2" charset="-78"/>
                    <a:ea typeface="SG Kara" panose="00000500000000000000" pitchFamily="2" charset="-78"/>
                    <a:cs typeface="SG Kara" panose="00000500000000000000" pitchFamily="2" charset="-78"/>
                    <a:sym typeface="Poppins Medium Bold"/>
                  </a:rPr>
                  <a:t>یکپارچگی</a:t>
                </a:r>
                <a:endParaRPr lang="en-US" sz="1600" dirty="0">
                  <a:solidFill>
                    <a:schemeClr val="bg1"/>
                  </a:solidFill>
                  <a:latin typeface="SG Kara" panose="00000500000000000000" pitchFamily="2" charset="-78"/>
                  <a:ea typeface="SG Kara" panose="00000500000000000000" pitchFamily="2" charset="-78"/>
                  <a:cs typeface="SG Kara" panose="00000500000000000000" pitchFamily="2" charset="-78"/>
                  <a:sym typeface="Poppins Medium Bold"/>
                </a:endParaRPr>
              </a:p>
            </p:txBody>
          </p:sp>
        </p:grp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3844EEFC-8F8E-C804-6615-3D4747068ECC}"/>
                </a:ext>
              </a:extLst>
            </p:cNvPr>
            <p:cNvGrpSpPr/>
            <p:nvPr/>
          </p:nvGrpSpPr>
          <p:grpSpPr>
            <a:xfrm>
              <a:off x="1099281" y="1414257"/>
              <a:ext cx="1060704" cy="914400"/>
              <a:chOff x="1577701" y="1205239"/>
              <a:chExt cx="1060704" cy="914400"/>
            </a:xfrm>
          </p:grpSpPr>
          <p:sp>
            <p:nvSpPr>
              <p:cNvPr id="78" name="Hexagon 77">
                <a:extLst>
                  <a:ext uri="{FF2B5EF4-FFF2-40B4-BE49-F238E27FC236}">
                    <a16:creationId xmlns:a16="http://schemas.microsoft.com/office/drawing/2014/main" id="{7E5C312D-FD3E-354E-B395-A365F02F4E2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577701" y="1205239"/>
                <a:ext cx="1060704" cy="914400"/>
              </a:xfrm>
              <a:custGeom>
                <a:avLst/>
                <a:gdLst>
                  <a:gd name="connsiteX0" fmla="*/ 0 w 1060704"/>
                  <a:gd name="connsiteY0" fmla="*/ 457200 h 914400"/>
                  <a:gd name="connsiteX1" fmla="*/ 228600 w 1060704"/>
                  <a:gd name="connsiteY1" fmla="*/ 0 h 914400"/>
                  <a:gd name="connsiteX2" fmla="*/ 832104 w 1060704"/>
                  <a:gd name="connsiteY2" fmla="*/ 0 h 914400"/>
                  <a:gd name="connsiteX3" fmla="*/ 1060704 w 1060704"/>
                  <a:gd name="connsiteY3" fmla="*/ 457200 h 914400"/>
                  <a:gd name="connsiteX4" fmla="*/ 832104 w 1060704"/>
                  <a:gd name="connsiteY4" fmla="*/ 914400 h 914400"/>
                  <a:gd name="connsiteX5" fmla="*/ 228600 w 1060704"/>
                  <a:gd name="connsiteY5" fmla="*/ 914400 h 914400"/>
                  <a:gd name="connsiteX6" fmla="*/ 0 w 1060704"/>
                  <a:gd name="connsiteY6" fmla="*/ 457200 h 914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60704" h="914400" extrusionOk="0">
                    <a:moveTo>
                      <a:pt x="0" y="457200"/>
                    </a:moveTo>
                    <a:cubicBezTo>
                      <a:pt x="85682" y="313350"/>
                      <a:pt x="164330" y="101141"/>
                      <a:pt x="228600" y="0"/>
                    </a:cubicBezTo>
                    <a:cubicBezTo>
                      <a:pt x="467815" y="-22446"/>
                      <a:pt x="699525" y="-19226"/>
                      <a:pt x="832104" y="0"/>
                    </a:cubicBezTo>
                    <a:cubicBezTo>
                      <a:pt x="925760" y="130653"/>
                      <a:pt x="983689" y="288877"/>
                      <a:pt x="1060704" y="457200"/>
                    </a:cubicBezTo>
                    <a:cubicBezTo>
                      <a:pt x="1013406" y="592914"/>
                      <a:pt x="938764" y="712527"/>
                      <a:pt x="832104" y="914400"/>
                    </a:cubicBezTo>
                    <a:cubicBezTo>
                      <a:pt x="556785" y="925013"/>
                      <a:pt x="380735" y="910722"/>
                      <a:pt x="228600" y="914400"/>
                    </a:cubicBezTo>
                    <a:cubicBezTo>
                      <a:pt x="101563" y="713296"/>
                      <a:pt x="95578" y="642891"/>
                      <a:pt x="0" y="457200"/>
                    </a:cubicBezTo>
                    <a:close/>
                  </a:path>
                </a:pathLst>
              </a:custGeom>
              <a:noFill/>
              <a:ln w="28575">
                <a:solidFill>
                  <a:srgbClr val="41B2C1"/>
                </a:solidFill>
                <a:extLst>
                  <a:ext uri="{C807C97D-BFC1-408E-A445-0C87EB9F89A2}">
                    <ask:lineSketchStyleProps xmlns:ask="http://schemas.microsoft.com/office/drawing/2018/sketchyshapes" sd="1350547594">
                      <a:prstGeom prst="hexagon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9" name="TextBox 23">
                <a:extLst>
                  <a:ext uri="{FF2B5EF4-FFF2-40B4-BE49-F238E27FC236}">
                    <a16:creationId xmlns:a16="http://schemas.microsoft.com/office/drawing/2014/main" id="{AD722EC9-755D-8113-DF17-7297CBC91ED3}"/>
                  </a:ext>
                </a:extLst>
              </p:cNvPr>
              <p:cNvSpPr txBox="1"/>
              <p:nvPr/>
            </p:nvSpPr>
            <p:spPr>
              <a:xfrm>
                <a:off x="1630899" y="1420756"/>
                <a:ext cx="949967" cy="369332"/>
              </a:xfrm>
              <a:prstGeom prst="rect">
                <a:avLst/>
              </a:prstGeom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 rtl="1">
                  <a:lnSpc>
                    <a:spcPts val="3232"/>
                  </a:lnSpc>
                </a:pPr>
                <a:r>
                  <a:rPr lang="fa-IR" sz="1600" dirty="0">
                    <a:solidFill>
                      <a:schemeClr val="bg1"/>
                    </a:solidFill>
                    <a:latin typeface="SG Kara" panose="00000500000000000000" pitchFamily="2" charset="-78"/>
                    <a:ea typeface="SG Kara" panose="00000500000000000000" pitchFamily="2" charset="-78"/>
                    <a:cs typeface="SG Kara" panose="00000500000000000000" pitchFamily="2" charset="-78"/>
                    <a:sym typeface="Poppins Medium Bold"/>
                  </a:rPr>
                  <a:t>امنیت</a:t>
                </a:r>
                <a:endParaRPr lang="en-US" sz="1600" dirty="0">
                  <a:solidFill>
                    <a:schemeClr val="bg1"/>
                  </a:solidFill>
                  <a:latin typeface="SG Kara" panose="00000500000000000000" pitchFamily="2" charset="-78"/>
                  <a:ea typeface="SG Kara" panose="00000500000000000000" pitchFamily="2" charset="-78"/>
                  <a:cs typeface="SG Kara" panose="00000500000000000000" pitchFamily="2" charset="-78"/>
                  <a:sym typeface="Poppins Medium Bold"/>
                </a:endParaRPr>
              </a:p>
            </p:txBody>
          </p:sp>
        </p:grp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F48A4076-0E2A-2B19-4EE8-1E6603BE6657}"/>
              </a:ext>
            </a:extLst>
          </p:cNvPr>
          <p:cNvGrpSpPr/>
          <p:nvPr/>
        </p:nvGrpSpPr>
        <p:grpSpPr>
          <a:xfrm>
            <a:off x="3709523" y="3503456"/>
            <a:ext cx="717882" cy="1186586"/>
            <a:chOff x="15544800" y="2584411"/>
            <a:chExt cx="717882" cy="1186586"/>
          </a:xfrm>
        </p:grpSpPr>
        <p:pic>
          <p:nvPicPr>
            <p:cNvPr id="110" name="Picture 109">
              <a:extLst>
                <a:ext uri="{FF2B5EF4-FFF2-40B4-BE49-F238E27FC236}">
                  <a16:creationId xmlns:a16="http://schemas.microsoft.com/office/drawing/2014/main" id="{38FE81BA-80CD-A06F-3557-8F4A753391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clrChange>
                <a:clrFrom>
                  <a:srgbClr val="FCFEFD"/>
                </a:clrFrom>
                <a:clrTo>
                  <a:srgbClr val="FCFEFD">
                    <a:alpha val="0"/>
                  </a:srgbClr>
                </a:clrTo>
              </a:clrChange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257" t="9347" r="25998" b="9488"/>
            <a:stretch/>
          </p:blipFill>
          <p:spPr>
            <a:xfrm>
              <a:off x="15544800" y="2964412"/>
              <a:ext cx="717882" cy="806585"/>
            </a:xfrm>
            <a:prstGeom prst="rect">
              <a:avLst/>
            </a:prstGeom>
          </p:spPr>
        </p:pic>
        <p:sp>
          <p:nvSpPr>
            <p:cNvPr id="111" name="TextBox 23">
              <a:extLst>
                <a:ext uri="{FF2B5EF4-FFF2-40B4-BE49-F238E27FC236}">
                  <a16:creationId xmlns:a16="http://schemas.microsoft.com/office/drawing/2014/main" id="{5BAF4394-641F-5261-74CD-CC5A927DCBFF}"/>
                </a:ext>
              </a:extLst>
            </p:cNvPr>
            <p:cNvSpPr txBox="1"/>
            <p:nvPr/>
          </p:nvSpPr>
          <p:spPr>
            <a:xfrm>
              <a:off x="15605852" y="2584411"/>
              <a:ext cx="595778" cy="36619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232"/>
                </a:lnSpc>
              </a:pPr>
              <a:r>
                <a:rPr lang="en-US" sz="1600" b="1" dirty="0">
                  <a:solidFill>
                    <a:srgbClr val="D6001C"/>
                  </a:solidFill>
                  <a:latin typeface="Poppins Medium Bold"/>
                  <a:ea typeface="Poppins Medium Bold"/>
                  <a:cs typeface="Poppins Medium Bold"/>
                  <a:sym typeface="Poppins Medium Bold"/>
                </a:rPr>
                <a:t>CRM</a:t>
              </a:r>
            </a:p>
          </p:txBody>
        </p: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A2F864F7-9483-D15B-F8DA-2E2E0ACE2925}"/>
              </a:ext>
            </a:extLst>
          </p:cNvPr>
          <p:cNvGrpSpPr/>
          <p:nvPr/>
        </p:nvGrpSpPr>
        <p:grpSpPr>
          <a:xfrm>
            <a:off x="4328648" y="4988263"/>
            <a:ext cx="717882" cy="1186586"/>
            <a:chOff x="15544800" y="2584411"/>
            <a:chExt cx="717882" cy="1186586"/>
          </a:xfrm>
        </p:grpSpPr>
        <p:pic>
          <p:nvPicPr>
            <p:cNvPr id="113" name="Picture 112">
              <a:extLst>
                <a:ext uri="{FF2B5EF4-FFF2-40B4-BE49-F238E27FC236}">
                  <a16:creationId xmlns:a16="http://schemas.microsoft.com/office/drawing/2014/main" id="{1F249813-E73B-EA97-E719-6FC922B25A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clrChange>
                <a:clrFrom>
                  <a:srgbClr val="FCFEFD"/>
                </a:clrFrom>
                <a:clrTo>
                  <a:srgbClr val="FCFEFD">
                    <a:alpha val="0"/>
                  </a:srgbClr>
                </a:clrTo>
              </a:clrChange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257" t="9347" r="25998" b="9488"/>
            <a:stretch/>
          </p:blipFill>
          <p:spPr>
            <a:xfrm>
              <a:off x="15544800" y="2964412"/>
              <a:ext cx="717882" cy="806585"/>
            </a:xfrm>
            <a:prstGeom prst="rect">
              <a:avLst/>
            </a:prstGeom>
          </p:spPr>
        </p:pic>
        <p:sp>
          <p:nvSpPr>
            <p:cNvPr id="114" name="TextBox 23">
              <a:extLst>
                <a:ext uri="{FF2B5EF4-FFF2-40B4-BE49-F238E27FC236}">
                  <a16:creationId xmlns:a16="http://schemas.microsoft.com/office/drawing/2014/main" id="{FF49AAED-BA8A-4369-D215-3BCB646D1900}"/>
                </a:ext>
              </a:extLst>
            </p:cNvPr>
            <p:cNvSpPr txBox="1"/>
            <p:nvPr/>
          </p:nvSpPr>
          <p:spPr>
            <a:xfrm>
              <a:off x="15605852" y="2584411"/>
              <a:ext cx="595778" cy="36619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232"/>
                </a:lnSpc>
              </a:pPr>
              <a:r>
                <a:rPr lang="en-US" sz="1600" b="1" dirty="0">
                  <a:solidFill>
                    <a:srgbClr val="D6001C"/>
                  </a:solidFill>
                  <a:latin typeface="Poppins Medium Bold"/>
                  <a:ea typeface="Poppins Medium Bold"/>
                  <a:cs typeface="Poppins Medium Bold"/>
                  <a:sym typeface="Poppins Medium Bold"/>
                </a:rPr>
                <a:t>HR</a:t>
              </a:r>
            </a:p>
          </p:txBody>
        </p:sp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83257935-66B0-8746-D99A-B91CC7C992F7}"/>
              </a:ext>
            </a:extLst>
          </p:cNvPr>
          <p:cNvGrpSpPr/>
          <p:nvPr/>
        </p:nvGrpSpPr>
        <p:grpSpPr>
          <a:xfrm>
            <a:off x="8357723" y="3487531"/>
            <a:ext cx="717882" cy="1186586"/>
            <a:chOff x="15544800" y="2584411"/>
            <a:chExt cx="717882" cy="1186586"/>
          </a:xfrm>
        </p:grpSpPr>
        <p:pic>
          <p:nvPicPr>
            <p:cNvPr id="116" name="Picture 115">
              <a:extLst>
                <a:ext uri="{FF2B5EF4-FFF2-40B4-BE49-F238E27FC236}">
                  <a16:creationId xmlns:a16="http://schemas.microsoft.com/office/drawing/2014/main" id="{C6948535-7B04-7699-CC0C-1E22B77FE5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clrChange>
                <a:clrFrom>
                  <a:srgbClr val="FCFEFD"/>
                </a:clrFrom>
                <a:clrTo>
                  <a:srgbClr val="FCFEFD">
                    <a:alpha val="0"/>
                  </a:srgbClr>
                </a:clrTo>
              </a:clrChange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257" t="9347" r="25998" b="9488"/>
            <a:stretch/>
          </p:blipFill>
          <p:spPr>
            <a:xfrm>
              <a:off x="15544800" y="2964412"/>
              <a:ext cx="717882" cy="806585"/>
            </a:xfrm>
            <a:prstGeom prst="rect">
              <a:avLst/>
            </a:prstGeom>
          </p:spPr>
        </p:pic>
        <p:sp>
          <p:nvSpPr>
            <p:cNvPr id="117" name="TextBox 23">
              <a:extLst>
                <a:ext uri="{FF2B5EF4-FFF2-40B4-BE49-F238E27FC236}">
                  <a16:creationId xmlns:a16="http://schemas.microsoft.com/office/drawing/2014/main" id="{7E527A53-B3F2-4CE6-CB9E-BF6B51A670C1}"/>
                </a:ext>
              </a:extLst>
            </p:cNvPr>
            <p:cNvSpPr txBox="1"/>
            <p:nvPr/>
          </p:nvSpPr>
          <p:spPr>
            <a:xfrm>
              <a:off x="15605852" y="2584411"/>
              <a:ext cx="595778" cy="36619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232"/>
                </a:lnSpc>
              </a:pPr>
              <a:r>
                <a:rPr lang="en-US" sz="1600" b="1" dirty="0">
                  <a:solidFill>
                    <a:srgbClr val="D6001C"/>
                  </a:solidFill>
                  <a:latin typeface="Poppins Medium Bold"/>
                  <a:ea typeface="Poppins Medium Bold"/>
                  <a:cs typeface="Poppins Medium Bold"/>
                  <a:sym typeface="Poppins Medium Bold"/>
                </a:rPr>
                <a:t>SALE</a:t>
              </a:r>
            </a:p>
          </p:txBody>
        </p:sp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B0966ED3-040F-4029-58AB-5139AB0C9762}"/>
              </a:ext>
            </a:extLst>
          </p:cNvPr>
          <p:cNvGrpSpPr/>
          <p:nvPr/>
        </p:nvGrpSpPr>
        <p:grpSpPr>
          <a:xfrm>
            <a:off x="7186148" y="4988263"/>
            <a:ext cx="717882" cy="1186586"/>
            <a:chOff x="15544800" y="2584411"/>
            <a:chExt cx="717882" cy="1186586"/>
          </a:xfrm>
        </p:grpSpPr>
        <p:pic>
          <p:nvPicPr>
            <p:cNvPr id="119" name="Picture 118">
              <a:extLst>
                <a:ext uri="{FF2B5EF4-FFF2-40B4-BE49-F238E27FC236}">
                  <a16:creationId xmlns:a16="http://schemas.microsoft.com/office/drawing/2014/main" id="{3A1B0281-A409-BA5D-68E1-2B3F351D72D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clrChange>
                <a:clrFrom>
                  <a:srgbClr val="FCFEFD"/>
                </a:clrFrom>
                <a:clrTo>
                  <a:srgbClr val="FCFEFD">
                    <a:alpha val="0"/>
                  </a:srgbClr>
                </a:clrTo>
              </a:clrChange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257" t="9347" r="25998" b="9488"/>
            <a:stretch/>
          </p:blipFill>
          <p:spPr>
            <a:xfrm>
              <a:off x="15544800" y="2964412"/>
              <a:ext cx="717882" cy="806585"/>
            </a:xfrm>
            <a:prstGeom prst="rect">
              <a:avLst/>
            </a:prstGeom>
          </p:spPr>
        </p:pic>
        <p:sp>
          <p:nvSpPr>
            <p:cNvPr id="120" name="TextBox 23">
              <a:extLst>
                <a:ext uri="{FF2B5EF4-FFF2-40B4-BE49-F238E27FC236}">
                  <a16:creationId xmlns:a16="http://schemas.microsoft.com/office/drawing/2014/main" id="{55090255-FA7D-3E60-1302-C77230E0D124}"/>
                </a:ext>
              </a:extLst>
            </p:cNvPr>
            <p:cNvSpPr txBox="1"/>
            <p:nvPr/>
          </p:nvSpPr>
          <p:spPr>
            <a:xfrm>
              <a:off x="15605852" y="2584411"/>
              <a:ext cx="595778" cy="36035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232"/>
                </a:lnSpc>
              </a:pPr>
              <a:r>
                <a:rPr lang="en-US" sz="1600" b="1" dirty="0">
                  <a:solidFill>
                    <a:srgbClr val="D6001C"/>
                  </a:solidFill>
                  <a:latin typeface="Poppins Medium Bold"/>
                  <a:ea typeface="Poppins Medium Bold"/>
                  <a:cs typeface="Poppins Medium Bold"/>
                  <a:sym typeface="Poppins Medium Bold"/>
                </a:rPr>
                <a:t>SCM</a:t>
              </a:r>
            </a:p>
          </p:txBody>
        </p:sp>
      </p:grpSp>
      <p:pic>
        <p:nvPicPr>
          <p:cNvPr id="121" name="Picture 120">
            <a:extLst>
              <a:ext uri="{FF2B5EF4-FFF2-40B4-BE49-F238E27FC236}">
                <a16:creationId xmlns:a16="http://schemas.microsoft.com/office/drawing/2014/main" id="{BF66AFB5-B0A0-09AA-336B-3822BBF6AAD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2270" y="5266731"/>
            <a:ext cx="988138" cy="1474832"/>
          </a:xfrm>
          <a:prstGeom prst="rect">
            <a:avLst/>
          </a:prstGeom>
        </p:spPr>
      </p:pic>
      <p:grpSp>
        <p:nvGrpSpPr>
          <p:cNvPr id="122" name="Group 121">
            <a:extLst>
              <a:ext uri="{FF2B5EF4-FFF2-40B4-BE49-F238E27FC236}">
                <a16:creationId xmlns:a16="http://schemas.microsoft.com/office/drawing/2014/main" id="{16827BD1-E494-0AA5-2D32-4E1059F84D04}"/>
              </a:ext>
            </a:extLst>
          </p:cNvPr>
          <p:cNvGrpSpPr/>
          <p:nvPr/>
        </p:nvGrpSpPr>
        <p:grpSpPr>
          <a:xfrm>
            <a:off x="4879809" y="520526"/>
            <a:ext cx="1179380" cy="1004022"/>
            <a:chOff x="5974122" y="1445257"/>
            <a:chExt cx="1179380" cy="1004022"/>
          </a:xfrm>
        </p:grpSpPr>
        <p:pic>
          <p:nvPicPr>
            <p:cNvPr id="123" name="Picture 122">
              <a:extLst>
                <a:ext uri="{FF2B5EF4-FFF2-40B4-BE49-F238E27FC236}">
                  <a16:creationId xmlns:a16="http://schemas.microsoft.com/office/drawing/2014/main" id="{8F584A8B-36C0-491B-A157-8C0FD48E3D5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45118" y="1730439"/>
              <a:ext cx="717883" cy="718840"/>
            </a:xfrm>
            <a:prstGeom prst="rect">
              <a:avLst/>
            </a:prstGeom>
          </p:spPr>
        </p:pic>
        <p:sp>
          <p:nvSpPr>
            <p:cNvPr id="124" name="TextBox 21">
              <a:extLst>
                <a:ext uri="{FF2B5EF4-FFF2-40B4-BE49-F238E27FC236}">
                  <a16:creationId xmlns:a16="http://schemas.microsoft.com/office/drawing/2014/main" id="{712717FA-0BCA-4CB9-7B0A-6EE3C12EC4E9}"/>
                </a:ext>
              </a:extLst>
            </p:cNvPr>
            <p:cNvSpPr txBox="1"/>
            <p:nvPr/>
          </p:nvSpPr>
          <p:spPr>
            <a:xfrm>
              <a:off x="5974122" y="1445257"/>
              <a:ext cx="1179380" cy="29072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2520"/>
                </a:lnSpc>
                <a:spcBef>
                  <a:spcPct val="0"/>
                </a:spcBef>
              </a:pPr>
              <a:r>
                <a:rPr lang="en-US" sz="1400" dirty="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Data Analyst</a:t>
              </a:r>
              <a:endParaRPr lang="en-US" sz="1400" u="none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7DA2389E-FECF-C94B-866F-4B485D5453C7}"/>
              </a:ext>
            </a:extLst>
          </p:cNvPr>
          <p:cNvGrpSpPr/>
          <p:nvPr/>
        </p:nvGrpSpPr>
        <p:grpSpPr>
          <a:xfrm>
            <a:off x="6268739" y="520526"/>
            <a:ext cx="1179380" cy="1004022"/>
            <a:chOff x="5974122" y="1445257"/>
            <a:chExt cx="1179380" cy="1004022"/>
          </a:xfrm>
        </p:grpSpPr>
        <p:pic>
          <p:nvPicPr>
            <p:cNvPr id="135" name="Picture 134">
              <a:extLst>
                <a:ext uri="{FF2B5EF4-FFF2-40B4-BE49-F238E27FC236}">
                  <a16:creationId xmlns:a16="http://schemas.microsoft.com/office/drawing/2014/main" id="{9142A661-E134-0788-7C97-6516E9CD20F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45118" y="1730439"/>
              <a:ext cx="717883" cy="718840"/>
            </a:xfrm>
            <a:prstGeom prst="rect">
              <a:avLst/>
            </a:prstGeom>
          </p:spPr>
        </p:pic>
        <p:sp>
          <p:nvSpPr>
            <p:cNvPr id="136" name="TextBox 21">
              <a:extLst>
                <a:ext uri="{FF2B5EF4-FFF2-40B4-BE49-F238E27FC236}">
                  <a16:creationId xmlns:a16="http://schemas.microsoft.com/office/drawing/2014/main" id="{4DDC4F8F-A4A2-DDD0-EF60-F4D7C47F8BC9}"/>
                </a:ext>
              </a:extLst>
            </p:cNvPr>
            <p:cNvSpPr txBox="1"/>
            <p:nvPr/>
          </p:nvSpPr>
          <p:spPr>
            <a:xfrm>
              <a:off x="5974122" y="1445257"/>
              <a:ext cx="1179380" cy="29072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2520"/>
                </a:lnSpc>
                <a:spcBef>
                  <a:spcPct val="0"/>
                </a:spcBef>
              </a:pPr>
              <a:r>
                <a:rPr lang="en-US" sz="1400" dirty="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Dashboard</a:t>
              </a:r>
              <a:endParaRPr lang="en-US" sz="1400" u="none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</p:grpSp>
      <p:sp>
        <p:nvSpPr>
          <p:cNvPr id="137" name="AutoShape 4">
            <a:extLst>
              <a:ext uri="{FF2B5EF4-FFF2-40B4-BE49-F238E27FC236}">
                <a16:creationId xmlns:a16="http://schemas.microsoft.com/office/drawing/2014/main" id="{5D551CDE-1AE5-0C2F-E403-F5CFB0CB55DA}"/>
              </a:ext>
            </a:extLst>
          </p:cNvPr>
          <p:cNvSpPr/>
          <p:nvPr/>
        </p:nvSpPr>
        <p:spPr>
          <a:xfrm flipV="1">
            <a:off x="3764895" y="1987425"/>
            <a:ext cx="8229600" cy="0"/>
          </a:xfrm>
          <a:prstGeom prst="line">
            <a:avLst/>
          </a:prstGeom>
          <a:ln w="1905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8" name="TextBox 19">
            <a:extLst>
              <a:ext uri="{FF2B5EF4-FFF2-40B4-BE49-F238E27FC236}">
                <a16:creationId xmlns:a16="http://schemas.microsoft.com/office/drawing/2014/main" id="{B3DBE3C9-E7B8-CEC9-9F38-D56D0605E7B0}"/>
              </a:ext>
            </a:extLst>
          </p:cNvPr>
          <p:cNvSpPr txBox="1"/>
          <p:nvPr/>
        </p:nvSpPr>
        <p:spPr>
          <a:xfrm>
            <a:off x="9968846" y="1534073"/>
            <a:ext cx="2194580" cy="3779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232"/>
              </a:lnSpc>
            </a:pPr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Data Consumers</a:t>
            </a:r>
          </a:p>
        </p:txBody>
      </p:sp>
      <p:sp>
        <p:nvSpPr>
          <p:cNvPr id="139" name="TextBox 19">
            <a:extLst>
              <a:ext uri="{FF2B5EF4-FFF2-40B4-BE49-F238E27FC236}">
                <a16:creationId xmlns:a16="http://schemas.microsoft.com/office/drawing/2014/main" id="{7B4C69DE-94E7-6D4D-5AF6-FF39000A80A2}"/>
              </a:ext>
            </a:extLst>
          </p:cNvPr>
          <p:cNvSpPr txBox="1"/>
          <p:nvPr/>
        </p:nvSpPr>
        <p:spPr>
          <a:xfrm>
            <a:off x="9968846" y="2028880"/>
            <a:ext cx="2194580" cy="3779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232"/>
              </a:lnSpc>
            </a:pPr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Data Producers</a:t>
            </a:r>
          </a:p>
        </p:txBody>
      </p: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82F7E79E-1AED-DE74-D9DF-BE1725D549D2}"/>
              </a:ext>
            </a:extLst>
          </p:cNvPr>
          <p:cNvCxnSpPr>
            <a:cxnSpLocks/>
            <a:stCxn id="111" idx="3"/>
            <a:endCxn id="51" idx="1"/>
          </p:cNvCxnSpPr>
          <p:nvPr/>
        </p:nvCxnSpPr>
        <p:spPr>
          <a:xfrm>
            <a:off x="4366353" y="3686551"/>
            <a:ext cx="1216177" cy="474391"/>
          </a:xfrm>
          <a:prstGeom prst="straightConnector1">
            <a:avLst/>
          </a:prstGeom>
          <a:ln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Arrow Connector 142">
            <a:extLst>
              <a:ext uri="{FF2B5EF4-FFF2-40B4-BE49-F238E27FC236}">
                <a16:creationId xmlns:a16="http://schemas.microsoft.com/office/drawing/2014/main" id="{28E6BA90-D686-156F-2886-F288EF1CE47F}"/>
              </a:ext>
            </a:extLst>
          </p:cNvPr>
          <p:cNvCxnSpPr>
            <a:cxnSpLocks/>
            <a:stCxn id="51" idx="0"/>
            <a:endCxn id="135" idx="2"/>
          </p:cNvCxnSpPr>
          <p:nvPr/>
        </p:nvCxnSpPr>
        <p:spPr>
          <a:xfrm flipV="1">
            <a:off x="6192911" y="1524548"/>
            <a:ext cx="705766" cy="1950594"/>
          </a:xfrm>
          <a:prstGeom prst="straightConnector1">
            <a:avLst/>
          </a:prstGeom>
          <a:ln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11E1B86C-DFB3-6481-5409-7B3623203C88}"/>
              </a:ext>
            </a:extLst>
          </p:cNvPr>
          <p:cNvCxnSpPr>
            <a:cxnSpLocks/>
            <a:stCxn id="114" idx="0"/>
            <a:endCxn id="51" idx="1"/>
          </p:cNvCxnSpPr>
          <p:nvPr/>
        </p:nvCxnSpPr>
        <p:spPr>
          <a:xfrm flipV="1">
            <a:off x="4687589" y="4160942"/>
            <a:ext cx="894941" cy="827321"/>
          </a:xfrm>
          <a:prstGeom prst="straightConnector1">
            <a:avLst/>
          </a:prstGeom>
          <a:ln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53209CF6-AEA2-56EE-0AC5-0628A6F0F906}"/>
              </a:ext>
            </a:extLst>
          </p:cNvPr>
          <p:cNvCxnSpPr>
            <a:cxnSpLocks/>
            <a:stCxn id="117" idx="1"/>
            <a:endCxn id="51" idx="3"/>
          </p:cNvCxnSpPr>
          <p:nvPr/>
        </p:nvCxnSpPr>
        <p:spPr>
          <a:xfrm flipH="1">
            <a:off x="6803291" y="3670626"/>
            <a:ext cx="1615484" cy="490316"/>
          </a:xfrm>
          <a:prstGeom prst="straightConnector1">
            <a:avLst/>
          </a:prstGeom>
          <a:ln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Arrow Connector 160">
            <a:extLst>
              <a:ext uri="{FF2B5EF4-FFF2-40B4-BE49-F238E27FC236}">
                <a16:creationId xmlns:a16="http://schemas.microsoft.com/office/drawing/2014/main" id="{691CB714-5C7B-36AC-E1E1-86925BC7D4AB}"/>
              </a:ext>
            </a:extLst>
          </p:cNvPr>
          <p:cNvCxnSpPr>
            <a:cxnSpLocks/>
            <a:stCxn id="120" idx="0"/>
            <a:endCxn id="51" idx="3"/>
          </p:cNvCxnSpPr>
          <p:nvPr/>
        </p:nvCxnSpPr>
        <p:spPr>
          <a:xfrm flipH="1" flipV="1">
            <a:off x="6803291" y="4160942"/>
            <a:ext cx="741798" cy="827321"/>
          </a:xfrm>
          <a:prstGeom prst="straightConnector1">
            <a:avLst/>
          </a:prstGeom>
          <a:ln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937FF124-3E08-A56A-43EB-88B98DD827E3}"/>
              </a:ext>
            </a:extLst>
          </p:cNvPr>
          <p:cNvGrpSpPr/>
          <p:nvPr/>
        </p:nvGrpSpPr>
        <p:grpSpPr>
          <a:xfrm>
            <a:off x="5238596" y="3458094"/>
            <a:ext cx="1901878" cy="1388648"/>
            <a:chOff x="5267171" y="3077094"/>
            <a:chExt cx="1901878" cy="1388648"/>
          </a:xfrm>
        </p:grpSpPr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78300EC7-B04D-1E17-216A-4AD309D4B9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clrChange>
                <a:clrFrom>
                  <a:srgbClr val="FCFEFD"/>
                </a:clrFrom>
                <a:clrTo>
                  <a:srgbClr val="FCFEFD">
                    <a:alpha val="0"/>
                  </a:srgbClr>
                </a:clrTo>
              </a:clrChange>
              <a:duotone>
                <a:schemeClr val="accent5">
                  <a:shade val="45000"/>
                  <a:satMod val="135000"/>
                </a:schemeClr>
                <a:prstClr val="white"/>
              </a:duotone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257" t="9347" r="25998" b="9488"/>
            <a:stretch/>
          </p:blipFill>
          <p:spPr>
            <a:xfrm>
              <a:off x="5611105" y="3094142"/>
              <a:ext cx="1220761" cy="1371600"/>
            </a:xfrm>
            <a:prstGeom prst="rect">
              <a:avLst/>
            </a:prstGeom>
          </p:spPr>
        </p:pic>
        <p:sp>
          <p:nvSpPr>
            <p:cNvPr id="52" name="TextBox 23">
              <a:extLst>
                <a:ext uri="{FF2B5EF4-FFF2-40B4-BE49-F238E27FC236}">
                  <a16:creationId xmlns:a16="http://schemas.microsoft.com/office/drawing/2014/main" id="{CE82F58A-D713-430D-8013-88DCB748E8A1}"/>
                </a:ext>
              </a:extLst>
            </p:cNvPr>
            <p:cNvSpPr txBox="1"/>
            <p:nvPr/>
          </p:nvSpPr>
          <p:spPr>
            <a:xfrm>
              <a:off x="5267171" y="3077094"/>
              <a:ext cx="1901878" cy="770724"/>
            </a:xfrm>
            <a:prstGeom prst="rect">
              <a:avLst/>
            </a:prstGeom>
          </p:spPr>
          <p:txBody>
            <a:bodyPr wrap="square" lIns="0" tIns="0" rIns="0" bIns="0" rtlCol="0" anchor="t">
              <a:prstTxWarp prst="textArchDown">
                <a:avLst/>
              </a:prstTxWarp>
              <a:spAutoFit/>
            </a:bodyPr>
            <a:lstStyle/>
            <a:p>
              <a:pPr algn="ctr">
                <a:lnSpc>
                  <a:spcPts val="3232"/>
                </a:lnSpc>
              </a:pPr>
              <a:r>
                <a:rPr lang="en-US" sz="1600" b="1" dirty="0">
                  <a:solidFill>
                    <a:schemeClr val="bg1"/>
                  </a:solidFill>
                  <a:latin typeface="Poppins Medium Bold"/>
                  <a:ea typeface="Poppins Medium Bold"/>
                  <a:cs typeface="Poppins Medium Bold"/>
                  <a:sym typeface="Poppins Medium Bold"/>
                </a:rPr>
                <a:t>Data</a:t>
              </a:r>
              <a:br>
                <a:rPr lang="en-US" sz="1600" b="1" dirty="0">
                  <a:solidFill>
                    <a:schemeClr val="bg1"/>
                  </a:solidFill>
                  <a:latin typeface="Poppins Medium Bold"/>
                  <a:ea typeface="Poppins Medium Bold"/>
                  <a:cs typeface="Poppins Medium Bold"/>
                  <a:sym typeface="Poppins Medium Bold"/>
                </a:rPr>
              </a:br>
              <a:r>
                <a:rPr lang="en-US" sz="1600" b="1" dirty="0">
                  <a:solidFill>
                    <a:schemeClr val="bg1"/>
                  </a:solidFill>
                  <a:latin typeface="Poppins Medium Bold"/>
                  <a:ea typeface="Poppins Medium Bold"/>
                  <a:cs typeface="Poppins Medium Bold"/>
                  <a:sym typeface="Poppins Medium Bold"/>
                </a:rPr>
                <a:t>Warehouse</a:t>
              </a:r>
            </a:p>
          </p:txBody>
        </p:sp>
      </p:grp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661F5F0F-0A4C-3BED-38F2-633664B103D8}"/>
              </a:ext>
            </a:extLst>
          </p:cNvPr>
          <p:cNvCxnSpPr>
            <a:cxnSpLocks/>
            <a:stCxn id="52" idx="0"/>
            <a:endCxn id="123" idx="2"/>
          </p:cNvCxnSpPr>
          <p:nvPr/>
        </p:nvCxnSpPr>
        <p:spPr>
          <a:xfrm flipH="1" flipV="1">
            <a:off x="5509747" y="1524548"/>
            <a:ext cx="679788" cy="1933546"/>
          </a:xfrm>
          <a:prstGeom prst="straightConnector1">
            <a:avLst/>
          </a:prstGeom>
          <a:ln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45416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7285</TotalTime>
  <Words>938</Words>
  <Application>Microsoft Office PowerPoint</Application>
  <PresentationFormat>Widescreen</PresentationFormat>
  <Paragraphs>255</Paragraphs>
  <Slides>23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3" baseType="lpstr">
      <vt:lpstr>Arial</vt:lpstr>
      <vt:lpstr>Calibri</vt:lpstr>
      <vt:lpstr>Calibri Light</vt:lpstr>
      <vt:lpstr>Poppins Light</vt:lpstr>
      <vt:lpstr>Poppins Medium Bold</vt:lpstr>
      <vt:lpstr>SG Kara</vt:lpstr>
      <vt:lpstr>SG Kara FaNum</vt:lpstr>
      <vt:lpstr>SG Kara FaNum Light</vt:lpstr>
      <vt:lpstr>SG Kara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Siavash Golchoobian</cp:lastModifiedBy>
  <cp:revision>267</cp:revision>
  <dcterms:created xsi:type="dcterms:W3CDTF">2023-11-29T05:27:09Z</dcterms:created>
  <dcterms:modified xsi:type="dcterms:W3CDTF">2025-04-10T17:45:39Z</dcterms:modified>
</cp:coreProperties>
</file>